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1"/>
  </p:notesMasterIdLst>
  <p:handoutMasterIdLst>
    <p:handoutMasterId r:id="rId82"/>
  </p:handoutMasterIdLst>
  <p:sldIdLst>
    <p:sldId id="362" r:id="rId2"/>
    <p:sldId id="369" r:id="rId3"/>
    <p:sldId id="416" r:id="rId4"/>
    <p:sldId id="435" r:id="rId5"/>
    <p:sldId id="256" r:id="rId6"/>
    <p:sldId id="358" r:id="rId7"/>
    <p:sldId id="366" r:id="rId8"/>
    <p:sldId id="371" r:id="rId9"/>
    <p:sldId id="452" r:id="rId10"/>
    <p:sldId id="381" r:id="rId11"/>
    <p:sldId id="360" r:id="rId12"/>
    <p:sldId id="424" r:id="rId13"/>
    <p:sldId id="364" r:id="rId14"/>
    <p:sldId id="335" r:id="rId15"/>
    <p:sldId id="393" r:id="rId16"/>
    <p:sldId id="395" r:id="rId17"/>
    <p:sldId id="394" r:id="rId18"/>
    <p:sldId id="451" r:id="rId19"/>
    <p:sldId id="430" r:id="rId20"/>
    <p:sldId id="396" r:id="rId21"/>
    <p:sldId id="428" r:id="rId22"/>
    <p:sldId id="427" r:id="rId23"/>
    <p:sldId id="442" r:id="rId24"/>
    <p:sldId id="336" r:id="rId25"/>
    <p:sldId id="432" r:id="rId26"/>
    <p:sldId id="443" r:id="rId27"/>
    <p:sldId id="431" r:id="rId28"/>
    <p:sldId id="444" r:id="rId29"/>
    <p:sldId id="429" r:id="rId30"/>
    <p:sldId id="356" r:id="rId31"/>
    <p:sldId id="413" r:id="rId32"/>
    <p:sldId id="349" r:id="rId33"/>
    <p:sldId id="446" r:id="rId34"/>
    <p:sldId id="398" r:id="rId35"/>
    <p:sldId id="423" r:id="rId36"/>
    <p:sldId id="333" r:id="rId37"/>
    <p:sldId id="330" r:id="rId38"/>
    <p:sldId id="387" r:id="rId39"/>
    <p:sldId id="331" r:id="rId40"/>
    <p:sldId id="340" r:id="rId41"/>
    <p:sldId id="380" r:id="rId42"/>
    <p:sldId id="447" r:id="rId43"/>
    <p:sldId id="342" r:id="rId44"/>
    <p:sldId id="449" r:id="rId45"/>
    <p:sldId id="339" r:id="rId46"/>
    <p:sldId id="448" r:id="rId47"/>
    <p:sldId id="450" r:id="rId48"/>
    <p:sldId id="433" r:id="rId49"/>
    <p:sldId id="399" r:id="rId50"/>
    <p:sldId id="370" r:id="rId51"/>
    <p:sldId id="415" r:id="rId52"/>
    <p:sldId id="350" r:id="rId53"/>
    <p:sldId id="434" r:id="rId54"/>
    <p:sldId id="374" r:id="rId55"/>
    <p:sldId id="321" r:id="rId56"/>
    <p:sldId id="436" r:id="rId57"/>
    <p:sldId id="438" r:id="rId58"/>
    <p:sldId id="439" r:id="rId59"/>
    <p:sldId id="440" r:id="rId60"/>
    <p:sldId id="377" r:id="rId61"/>
    <p:sldId id="378" r:id="rId62"/>
    <p:sldId id="379" r:id="rId63"/>
    <p:sldId id="376" r:id="rId64"/>
    <p:sldId id="345" r:id="rId65"/>
    <p:sldId id="344" r:id="rId66"/>
    <p:sldId id="299" r:id="rId67"/>
    <p:sldId id="441" r:id="rId68"/>
    <p:sldId id="445" r:id="rId69"/>
    <p:sldId id="417" r:id="rId70"/>
    <p:sldId id="383" r:id="rId71"/>
    <p:sldId id="385" r:id="rId72"/>
    <p:sldId id="384" r:id="rId73"/>
    <p:sldId id="402" r:id="rId74"/>
    <p:sldId id="406" r:id="rId75"/>
    <p:sldId id="407" r:id="rId76"/>
    <p:sldId id="409" r:id="rId77"/>
    <p:sldId id="408" r:id="rId78"/>
    <p:sldId id="274" r:id="rId79"/>
    <p:sldId id="410" r:id="rId80"/>
  </p:sldIdLst>
  <p:sldSz cx="9144000" cy="6858000" type="screen4x3"/>
  <p:notesSz cx="7010400" cy="92964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573" autoAdjust="0"/>
  </p:normalViewPr>
  <p:slideViewPr>
    <p:cSldViewPr>
      <p:cViewPr>
        <p:scale>
          <a:sx n="103" d="100"/>
          <a:sy n="103" d="100"/>
        </p:scale>
        <p:origin x="-184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cked"/>
        <c:varyColors val="0"/>
        <c:ser>
          <c:idx val="0"/>
          <c:order val="0"/>
          <c:tx>
            <c:strRef>
              <c:f>Sheet1!$F$7</c:f>
              <c:strCache>
                <c:ptCount val="1"/>
                <c:pt idx="0">
                  <c:v>market value</c:v>
                </c:pt>
              </c:strCache>
            </c:strRef>
          </c:tx>
          <c:marker>
            <c:symbol val="none"/>
          </c:marker>
          <c:val>
            <c:numRef>
              <c:f>Sheet1!$F$8:$F$13</c:f>
              <c:numCache>
                <c:formatCode>_("$"* #,##0.00_);_("$"* \(#,##0.00\);_("$"* "-"??_);_(@_)</c:formatCode>
                <c:ptCount val="6"/>
                <c:pt idx="0">
                  <c:v>100000</c:v>
                </c:pt>
                <c:pt idx="1">
                  <c:v>103825</c:v>
                </c:pt>
                <c:pt idx="2">
                  <c:v>107978</c:v>
                </c:pt>
                <c:pt idx="3">
                  <c:v>112297.12000000002</c:v>
                </c:pt>
                <c:pt idx="4">
                  <c:v>116789.00480000001</c:v>
                </c:pt>
                <c:pt idx="5">
                  <c:v>121460.56499200001</c:v>
                </c:pt>
              </c:numCache>
            </c:numRef>
          </c:val>
          <c:smooth val="0"/>
        </c:ser>
        <c:dLbls>
          <c:showLegendKey val="0"/>
          <c:showVal val="0"/>
          <c:showCatName val="0"/>
          <c:showSerName val="0"/>
          <c:showPercent val="0"/>
          <c:showBubbleSize val="0"/>
        </c:dLbls>
        <c:marker val="1"/>
        <c:smooth val="0"/>
        <c:axId val="136410240"/>
        <c:axId val="136411776"/>
      </c:lineChart>
      <c:catAx>
        <c:axId val="136410240"/>
        <c:scaling>
          <c:orientation val="minMax"/>
        </c:scaling>
        <c:delete val="0"/>
        <c:axPos val="b"/>
        <c:majorTickMark val="out"/>
        <c:minorTickMark val="none"/>
        <c:tickLblPos val="nextTo"/>
        <c:crossAx val="136411776"/>
        <c:crosses val="autoZero"/>
        <c:auto val="1"/>
        <c:lblAlgn val="ctr"/>
        <c:lblOffset val="100"/>
        <c:noMultiLvlLbl val="0"/>
      </c:catAx>
      <c:valAx>
        <c:axId val="136411776"/>
        <c:scaling>
          <c:orientation val="minMax"/>
        </c:scaling>
        <c:delete val="0"/>
        <c:axPos val="l"/>
        <c:majorGridlines/>
        <c:numFmt formatCode="_(&quot;$&quot;* #,##0.00_);_(&quot;$&quot;* \(#,##0.00\);_(&quot;$&quot;* &quot;-&quot;??_);_(@_)" sourceLinked="1"/>
        <c:majorTickMark val="out"/>
        <c:minorTickMark val="none"/>
        <c:tickLblPos val="nextTo"/>
        <c:crossAx val="136410240"/>
        <c:crosses val="autoZero"/>
        <c:crossBetween val="between"/>
      </c:valAx>
    </c:plotArea>
    <c:legend>
      <c:legendPos val="r"/>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cked"/>
        <c:varyColors val="0"/>
        <c:ser>
          <c:idx val="0"/>
          <c:order val="0"/>
          <c:tx>
            <c:strRef>
              <c:f>Sheet1!$G$7</c:f>
              <c:strCache>
                <c:ptCount val="1"/>
                <c:pt idx="0">
                  <c:v>payout</c:v>
                </c:pt>
              </c:strCache>
            </c:strRef>
          </c:tx>
          <c:marker>
            <c:symbol val="none"/>
          </c:marker>
          <c:val>
            <c:numRef>
              <c:f>Sheet1!$G$9:$G$13</c:f>
              <c:numCache>
                <c:formatCode>_("$"* #,##0.00_);_("$"* \(#,##0.00\);_("$"* "-"??_);_(@_)</c:formatCode>
                <c:ptCount val="5"/>
                <c:pt idx="0">
                  <c:v>4690</c:v>
                </c:pt>
                <c:pt idx="1">
                  <c:v>5295.0750000000007</c:v>
                </c:pt>
                <c:pt idx="2">
                  <c:v>5617.0155600000007</c:v>
                </c:pt>
                <c:pt idx="3">
                  <c:v>5956.2392448000001</c:v>
                </c:pt>
                <c:pt idx="4">
                  <c:v>6313.6135994880024</c:v>
                </c:pt>
              </c:numCache>
            </c:numRef>
          </c:val>
          <c:smooth val="0"/>
        </c:ser>
        <c:dLbls>
          <c:showLegendKey val="0"/>
          <c:showVal val="0"/>
          <c:showCatName val="0"/>
          <c:showSerName val="0"/>
          <c:showPercent val="0"/>
          <c:showBubbleSize val="0"/>
        </c:dLbls>
        <c:marker val="1"/>
        <c:smooth val="0"/>
        <c:axId val="136469120"/>
        <c:axId val="136479104"/>
      </c:lineChart>
      <c:catAx>
        <c:axId val="136469120"/>
        <c:scaling>
          <c:orientation val="minMax"/>
        </c:scaling>
        <c:delete val="0"/>
        <c:axPos val="b"/>
        <c:majorTickMark val="out"/>
        <c:minorTickMark val="none"/>
        <c:tickLblPos val="nextTo"/>
        <c:crossAx val="136479104"/>
        <c:crosses val="autoZero"/>
        <c:auto val="1"/>
        <c:lblAlgn val="ctr"/>
        <c:lblOffset val="100"/>
        <c:noMultiLvlLbl val="0"/>
      </c:catAx>
      <c:valAx>
        <c:axId val="136479104"/>
        <c:scaling>
          <c:orientation val="minMax"/>
        </c:scaling>
        <c:delete val="0"/>
        <c:axPos val="l"/>
        <c:majorGridlines/>
        <c:numFmt formatCode="_(&quot;$&quot;* #,##0.00_);_(&quot;$&quot;* \(#,##0.00\);_(&quot;$&quot;* &quot;-&quot;??_);_(@_)" sourceLinked="1"/>
        <c:majorTickMark val="out"/>
        <c:minorTickMark val="none"/>
        <c:tickLblPos val="nextTo"/>
        <c:crossAx val="136469120"/>
        <c:crosses val="autoZero"/>
        <c:crossBetween val="between"/>
      </c:valAx>
    </c:plotArea>
    <c:legend>
      <c:legendPos val="r"/>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C6194-8D1C-473A-BAE2-6278EC0BF87C}" type="doc">
      <dgm:prSet loTypeId="urn:microsoft.com/office/officeart/2005/8/layout/process1" loCatId="process" qsTypeId="urn:microsoft.com/office/officeart/2005/8/quickstyle/simple1" qsCatId="simple" csTypeId="urn:microsoft.com/office/officeart/2005/8/colors/accent1_2" csCatId="accent1" phldr="1"/>
      <dgm:spPr/>
    </dgm:pt>
    <dgm:pt modelId="{CA807984-6B0C-4EAD-9AEE-1C0641E87D29}">
      <dgm:prSet phldrT="[Text]"/>
      <dgm:spPr/>
      <dgm:t>
        <a:bodyPr/>
        <a:lstStyle/>
        <a:p>
          <a:r>
            <a:rPr lang="en-US" dirty="0" smtClean="0"/>
            <a:t>Gift made to a UC SD Foundation Fund</a:t>
          </a:r>
          <a:endParaRPr lang="en-US" dirty="0"/>
        </a:p>
      </dgm:t>
    </dgm:pt>
    <dgm:pt modelId="{1F79B260-55C2-4968-A659-CB17C773B69C}" type="parTrans" cxnId="{8F0155F9-2DB1-4280-B3C6-76781B8201DC}">
      <dgm:prSet/>
      <dgm:spPr/>
      <dgm:t>
        <a:bodyPr/>
        <a:lstStyle/>
        <a:p>
          <a:endParaRPr lang="en-US"/>
        </a:p>
      </dgm:t>
    </dgm:pt>
    <dgm:pt modelId="{5B99BD03-3798-42B8-8A5B-A6ADD4A90D9B}" type="sibTrans" cxnId="{8F0155F9-2DB1-4280-B3C6-76781B8201DC}">
      <dgm:prSet/>
      <dgm:spPr/>
      <dgm:t>
        <a:bodyPr/>
        <a:lstStyle/>
        <a:p>
          <a:endParaRPr lang="en-US"/>
        </a:p>
      </dgm:t>
    </dgm:pt>
    <dgm:pt modelId="{C852513B-0870-42D8-9771-973C03F2B075}">
      <dgm:prSet phldrT="[Text]"/>
      <dgm:spPr>
        <a:solidFill>
          <a:srgbClr val="92D050"/>
        </a:solidFill>
      </dgm:spPr>
      <dgm:t>
        <a:bodyPr/>
        <a:lstStyle/>
        <a:p>
          <a:r>
            <a:rPr lang="en-US" dirty="0" smtClean="0"/>
            <a:t>Transfer  Request </a:t>
          </a:r>
          <a:endParaRPr lang="en-US" dirty="0"/>
        </a:p>
      </dgm:t>
    </dgm:pt>
    <dgm:pt modelId="{9270DB49-9764-4CF6-9D53-634B73BBCC36}" type="parTrans" cxnId="{8C53EFBE-CAF1-48C7-9BE9-580873B576A8}">
      <dgm:prSet/>
      <dgm:spPr/>
      <dgm:t>
        <a:bodyPr/>
        <a:lstStyle/>
        <a:p>
          <a:endParaRPr lang="en-US"/>
        </a:p>
      </dgm:t>
    </dgm:pt>
    <dgm:pt modelId="{48963D7C-5837-401A-BDBB-2AFE6B844783}" type="sibTrans" cxnId="{8C53EFBE-CAF1-48C7-9BE9-580873B576A8}">
      <dgm:prSet/>
      <dgm:spPr/>
      <dgm:t>
        <a:bodyPr/>
        <a:lstStyle/>
        <a:p>
          <a:endParaRPr lang="en-US"/>
        </a:p>
      </dgm:t>
    </dgm:pt>
    <dgm:pt modelId="{0046B100-9B48-423E-91FD-F1716ABD36FE}">
      <dgm:prSet phldrT="[Text]"/>
      <dgm:spPr>
        <a:solidFill>
          <a:srgbClr val="CC9900"/>
        </a:solidFill>
      </dgm:spPr>
      <dgm:t>
        <a:bodyPr/>
        <a:lstStyle/>
        <a:p>
          <a:r>
            <a:rPr lang="en-US" dirty="0" smtClean="0"/>
            <a:t>Funds Moved to a Regents Gift fund for Expenditure</a:t>
          </a:r>
          <a:endParaRPr lang="en-US" dirty="0"/>
        </a:p>
      </dgm:t>
    </dgm:pt>
    <dgm:pt modelId="{FAA45BCA-90DD-40C4-8AEF-319161BF6218}" type="parTrans" cxnId="{C2E21779-0FB3-4E59-872A-9CBB5635D739}">
      <dgm:prSet/>
      <dgm:spPr/>
      <dgm:t>
        <a:bodyPr/>
        <a:lstStyle/>
        <a:p>
          <a:endParaRPr lang="en-US"/>
        </a:p>
      </dgm:t>
    </dgm:pt>
    <dgm:pt modelId="{189D220F-ED44-42E5-9A86-F14DC0D8A05D}" type="sibTrans" cxnId="{C2E21779-0FB3-4E59-872A-9CBB5635D739}">
      <dgm:prSet/>
      <dgm:spPr/>
      <dgm:t>
        <a:bodyPr/>
        <a:lstStyle/>
        <a:p>
          <a:endParaRPr lang="en-US"/>
        </a:p>
      </dgm:t>
    </dgm:pt>
    <dgm:pt modelId="{511A55FC-650C-41A2-8EE4-DB189832FEC9}" type="pres">
      <dgm:prSet presAssocID="{604C6194-8D1C-473A-BAE2-6278EC0BF87C}" presName="Name0" presStyleCnt="0">
        <dgm:presLayoutVars>
          <dgm:dir/>
          <dgm:resizeHandles val="exact"/>
        </dgm:presLayoutVars>
      </dgm:prSet>
      <dgm:spPr/>
    </dgm:pt>
    <dgm:pt modelId="{AA3A87ED-B83F-45A6-8BBC-F945F7A38D5C}" type="pres">
      <dgm:prSet presAssocID="{CA807984-6B0C-4EAD-9AEE-1C0641E87D29}" presName="node" presStyleLbl="node1" presStyleIdx="0" presStyleCnt="3" custScaleX="137982" custScaleY="391954">
        <dgm:presLayoutVars>
          <dgm:bulletEnabled val="1"/>
        </dgm:presLayoutVars>
      </dgm:prSet>
      <dgm:spPr/>
      <dgm:t>
        <a:bodyPr/>
        <a:lstStyle/>
        <a:p>
          <a:endParaRPr lang="en-US"/>
        </a:p>
      </dgm:t>
    </dgm:pt>
    <dgm:pt modelId="{7AB4595C-6BB6-41BF-A8B0-9ACE21CF2034}" type="pres">
      <dgm:prSet presAssocID="{5B99BD03-3798-42B8-8A5B-A6ADD4A90D9B}" presName="sibTrans" presStyleLbl="sibTrans2D1" presStyleIdx="0" presStyleCnt="2"/>
      <dgm:spPr/>
      <dgm:t>
        <a:bodyPr/>
        <a:lstStyle/>
        <a:p>
          <a:endParaRPr lang="en-US"/>
        </a:p>
      </dgm:t>
    </dgm:pt>
    <dgm:pt modelId="{265A677C-27F3-494A-A6F6-CBBB8FE0A2C1}" type="pres">
      <dgm:prSet presAssocID="{5B99BD03-3798-42B8-8A5B-A6ADD4A90D9B}" presName="connectorText" presStyleLbl="sibTrans2D1" presStyleIdx="0" presStyleCnt="2"/>
      <dgm:spPr/>
      <dgm:t>
        <a:bodyPr/>
        <a:lstStyle/>
        <a:p>
          <a:endParaRPr lang="en-US"/>
        </a:p>
      </dgm:t>
    </dgm:pt>
    <dgm:pt modelId="{60A6AA07-E633-49AD-8C0C-45ADEDC7CAE1}" type="pres">
      <dgm:prSet presAssocID="{C852513B-0870-42D8-9771-973C03F2B075}" presName="node" presStyleLbl="node1" presStyleIdx="1" presStyleCnt="3">
        <dgm:presLayoutVars>
          <dgm:bulletEnabled val="1"/>
        </dgm:presLayoutVars>
      </dgm:prSet>
      <dgm:spPr/>
      <dgm:t>
        <a:bodyPr/>
        <a:lstStyle/>
        <a:p>
          <a:endParaRPr lang="en-US"/>
        </a:p>
      </dgm:t>
    </dgm:pt>
    <dgm:pt modelId="{9AF0CDD8-607F-41FA-8FF5-204EFCA7AFE4}" type="pres">
      <dgm:prSet presAssocID="{48963D7C-5837-401A-BDBB-2AFE6B844783}" presName="sibTrans" presStyleLbl="sibTrans2D1" presStyleIdx="1" presStyleCnt="2"/>
      <dgm:spPr/>
      <dgm:t>
        <a:bodyPr/>
        <a:lstStyle/>
        <a:p>
          <a:endParaRPr lang="en-US"/>
        </a:p>
      </dgm:t>
    </dgm:pt>
    <dgm:pt modelId="{ABB6247D-15DE-4D44-9008-CAD6565DD6D7}" type="pres">
      <dgm:prSet presAssocID="{48963D7C-5837-401A-BDBB-2AFE6B844783}" presName="connectorText" presStyleLbl="sibTrans2D1" presStyleIdx="1" presStyleCnt="2"/>
      <dgm:spPr/>
      <dgm:t>
        <a:bodyPr/>
        <a:lstStyle/>
        <a:p>
          <a:endParaRPr lang="en-US"/>
        </a:p>
      </dgm:t>
    </dgm:pt>
    <dgm:pt modelId="{D93D715C-D40B-4313-8BD1-8DD73CA120B3}" type="pres">
      <dgm:prSet presAssocID="{0046B100-9B48-423E-91FD-F1716ABD36FE}" presName="node" presStyleLbl="node1" presStyleIdx="2" presStyleCnt="3" custScaleX="134457" custScaleY="365062">
        <dgm:presLayoutVars>
          <dgm:bulletEnabled val="1"/>
        </dgm:presLayoutVars>
      </dgm:prSet>
      <dgm:spPr/>
      <dgm:t>
        <a:bodyPr/>
        <a:lstStyle/>
        <a:p>
          <a:endParaRPr lang="en-US"/>
        </a:p>
      </dgm:t>
    </dgm:pt>
  </dgm:ptLst>
  <dgm:cxnLst>
    <dgm:cxn modelId="{345ED8BB-8F5F-4901-8578-05B9706A5567}" type="presOf" srcId="{604C6194-8D1C-473A-BAE2-6278EC0BF87C}" destId="{511A55FC-650C-41A2-8EE4-DB189832FEC9}" srcOrd="0" destOrd="0" presId="urn:microsoft.com/office/officeart/2005/8/layout/process1"/>
    <dgm:cxn modelId="{979BCE76-F6F9-48E8-9E03-A28433485664}" type="presOf" srcId="{5B99BD03-3798-42B8-8A5B-A6ADD4A90D9B}" destId="{265A677C-27F3-494A-A6F6-CBBB8FE0A2C1}" srcOrd="1" destOrd="0" presId="urn:microsoft.com/office/officeart/2005/8/layout/process1"/>
    <dgm:cxn modelId="{515952AB-B0F2-40E9-A157-8C5BB3E15A2C}" type="presOf" srcId="{0046B100-9B48-423E-91FD-F1716ABD36FE}" destId="{D93D715C-D40B-4313-8BD1-8DD73CA120B3}" srcOrd="0" destOrd="0" presId="urn:microsoft.com/office/officeart/2005/8/layout/process1"/>
    <dgm:cxn modelId="{8F0155F9-2DB1-4280-B3C6-76781B8201DC}" srcId="{604C6194-8D1C-473A-BAE2-6278EC0BF87C}" destId="{CA807984-6B0C-4EAD-9AEE-1C0641E87D29}" srcOrd="0" destOrd="0" parTransId="{1F79B260-55C2-4968-A659-CB17C773B69C}" sibTransId="{5B99BD03-3798-42B8-8A5B-A6ADD4A90D9B}"/>
    <dgm:cxn modelId="{46A84E51-7FCA-4A90-95C6-B8E78A58C8A9}" type="presOf" srcId="{5B99BD03-3798-42B8-8A5B-A6ADD4A90D9B}" destId="{7AB4595C-6BB6-41BF-A8B0-9ACE21CF2034}" srcOrd="0" destOrd="0" presId="urn:microsoft.com/office/officeart/2005/8/layout/process1"/>
    <dgm:cxn modelId="{E42FEDBE-0FDD-47C3-9996-68E03219B0C0}" type="presOf" srcId="{48963D7C-5837-401A-BDBB-2AFE6B844783}" destId="{9AF0CDD8-607F-41FA-8FF5-204EFCA7AFE4}" srcOrd="0" destOrd="0" presId="urn:microsoft.com/office/officeart/2005/8/layout/process1"/>
    <dgm:cxn modelId="{8C53EFBE-CAF1-48C7-9BE9-580873B576A8}" srcId="{604C6194-8D1C-473A-BAE2-6278EC0BF87C}" destId="{C852513B-0870-42D8-9771-973C03F2B075}" srcOrd="1" destOrd="0" parTransId="{9270DB49-9764-4CF6-9D53-634B73BBCC36}" sibTransId="{48963D7C-5837-401A-BDBB-2AFE6B844783}"/>
    <dgm:cxn modelId="{237FAB09-6532-4BCD-83DA-AC493A1E3E8A}" type="presOf" srcId="{CA807984-6B0C-4EAD-9AEE-1C0641E87D29}" destId="{AA3A87ED-B83F-45A6-8BBC-F945F7A38D5C}" srcOrd="0" destOrd="0" presId="urn:microsoft.com/office/officeart/2005/8/layout/process1"/>
    <dgm:cxn modelId="{EBB65815-0CF6-48F7-827A-0300D7680237}" type="presOf" srcId="{48963D7C-5837-401A-BDBB-2AFE6B844783}" destId="{ABB6247D-15DE-4D44-9008-CAD6565DD6D7}" srcOrd="1" destOrd="0" presId="urn:microsoft.com/office/officeart/2005/8/layout/process1"/>
    <dgm:cxn modelId="{5CD8C5C8-EC18-46AB-BEC6-5E52CB7B4C19}" type="presOf" srcId="{C852513B-0870-42D8-9771-973C03F2B075}" destId="{60A6AA07-E633-49AD-8C0C-45ADEDC7CAE1}" srcOrd="0" destOrd="0" presId="urn:microsoft.com/office/officeart/2005/8/layout/process1"/>
    <dgm:cxn modelId="{C2E21779-0FB3-4E59-872A-9CBB5635D739}" srcId="{604C6194-8D1C-473A-BAE2-6278EC0BF87C}" destId="{0046B100-9B48-423E-91FD-F1716ABD36FE}" srcOrd="2" destOrd="0" parTransId="{FAA45BCA-90DD-40C4-8AEF-319161BF6218}" sibTransId="{189D220F-ED44-42E5-9A86-F14DC0D8A05D}"/>
    <dgm:cxn modelId="{9D13DE07-0FF9-46E7-A3EF-EF95B3F2E009}" type="presParOf" srcId="{511A55FC-650C-41A2-8EE4-DB189832FEC9}" destId="{AA3A87ED-B83F-45A6-8BBC-F945F7A38D5C}" srcOrd="0" destOrd="0" presId="urn:microsoft.com/office/officeart/2005/8/layout/process1"/>
    <dgm:cxn modelId="{43FDF6C4-A380-42C1-BF0E-A8B1A316789A}" type="presParOf" srcId="{511A55FC-650C-41A2-8EE4-DB189832FEC9}" destId="{7AB4595C-6BB6-41BF-A8B0-9ACE21CF2034}" srcOrd="1" destOrd="0" presId="urn:microsoft.com/office/officeart/2005/8/layout/process1"/>
    <dgm:cxn modelId="{F0315A44-5484-4506-9E5B-1898F5784F54}" type="presParOf" srcId="{7AB4595C-6BB6-41BF-A8B0-9ACE21CF2034}" destId="{265A677C-27F3-494A-A6F6-CBBB8FE0A2C1}" srcOrd="0" destOrd="0" presId="urn:microsoft.com/office/officeart/2005/8/layout/process1"/>
    <dgm:cxn modelId="{5C0BC150-F2D7-4CEC-8D6B-B82B7B4CED57}" type="presParOf" srcId="{511A55FC-650C-41A2-8EE4-DB189832FEC9}" destId="{60A6AA07-E633-49AD-8C0C-45ADEDC7CAE1}" srcOrd="2" destOrd="0" presId="urn:microsoft.com/office/officeart/2005/8/layout/process1"/>
    <dgm:cxn modelId="{CEB1ECED-1650-43F5-A506-B754EBA833C7}" type="presParOf" srcId="{511A55FC-650C-41A2-8EE4-DB189832FEC9}" destId="{9AF0CDD8-607F-41FA-8FF5-204EFCA7AFE4}" srcOrd="3" destOrd="0" presId="urn:microsoft.com/office/officeart/2005/8/layout/process1"/>
    <dgm:cxn modelId="{ED1C79D4-C175-4A52-8C5D-90331F21BD3D}" type="presParOf" srcId="{9AF0CDD8-607F-41FA-8FF5-204EFCA7AFE4}" destId="{ABB6247D-15DE-4D44-9008-CAD6565DD6D7}" srcOrd="0" destOrd="0" presId="urn:microsoft.com/office/officeart/2005/8/layout/process1"/>
    <dgm:cxn modelId="{A24D9EE7-7C15-49B2-8722-FDE4F549B928}" type="presParOf" srcId="{511A55FC-650C-41A2-8EE4-DB189832FEC9}" destId="{D93D715C-D40B-4313-8BD1-8DD73CA120B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C6194-8D1C-473A-BAE2-6278EC0BF87C}" type="doc">
      <dgm:prSet loTypeId="urn:microsoft.com/office/officeart/2005/8/layout/process1" loCatId="process" qsTypeId="urn:microsoft.com/office/officeart/2005/8/quickstyle/simple1" qsCatId="simple" csTypeId="urn:microsoft.com/office/officeart/2005/8/colors/accent1_2" csCatId="accent1" phldr="1"/>
      <dgm:spPr/>
    </dgm:pt>
    <dgm:pt modelId="{0046B100-9B48-423E-91FD-F1716ABD36FE}">
      <dgm:prSet phldrT="[Text]"/>
      <dgm:spPr>
        <a:solidFill>
          <a:srgbClr val="CC9900"/>
        </a:solidFill>
      </dgm:spPr>
      <dgm:t>
        <a:bodyPr/>
        <a:lstStyle/>
        <a:p>
          <a:r>
            <a:rPr lang="en-US" dirty="0" smtClean="0"/>
            <a:t>Gift Placed Directly in a Regents fund for expenditure</a:t>
          </a:r>
          <a:endParaRPr lang="en-US" dirty="0"/>
        </a:p>
      </dgm:t>
    </dgm:pt>
    <dgm:pt modelId="{FAA45BCA-90DD-40C4-8AEF-319161BF6218}" type="parTrans" cxnId="{C2E21779-0FB3-4E59-872A-9CBB5635D739}">
      <dgm:prSet/>
      <dgm:spPr/>
      <dgm:t>
        <a:bodyPr/>
        <a:lstStyle/>
        <a:p>
          <a:endParaRPr lang="en-US"/>
        </a:p>
      </dgm:t>
    </dgm:pt>
    <dgm:pt modelId="{189D220F-ED44-42E5-9A86-F14DC0D8A05D}" type="sibTrans" cxnId="{C2E21779-0FB3-4E59-872A-9CBB5635D739}">
      <dgm:prSet/>
      <dgm:spPr/>
      <dgm:t>
        <a:bodyPr/>
        <a:lstStyle/>
        <a:p>
          <a:endParaRPr lang="en-US"/>
        </a:p>
      </dgm:t>
    </dgm:pt>
    <dgm:pt modelId="{511A55FC-650C-41A2-8EE4-DB189832FEC9}" type="pres">
      <dgm:prSet presAssocID="{604C6194-8D1C-473A-BAE2-6278EC0BF87C}" presName="Name0" presStyleCnt="0">
        <dgm:presLayoutVars>
          <dgm:dir/>
          <dgm:resizeHandles val="exact"/>
        </dgm:presLayoutVars>
      </dgm:prSet>
      <dgm:spPr/>
    </dgm:pt>
    <dgm:pt modelId="{D93D715C-D40B-4313-8BD1-8DD73CA120B3}" type="pres">
      <dgm:prSet presAssocID="{0046B100-9B48-423E-91FD-F1716ABD36FE}" presName="node" presStyleLbl="node1" presStyleIdx="0" presStyleCnt="1" custScaleX="134457" custScaleY="365062" custLinFactNeighborX="-1483">
        <dgm:presLayoutVars>
          <dgm:bulletEnabled val="1"/>
        </dgm:presLayoutVars>
      </dgm:prSet>
      <dgm:spPr/>
      <dgm:t>
        <a:bodyPr/>
        <a:lstStyle/>
        <a:p>
          <a:endParaRPr lang="en-US"/>
        </a:p>
      </dgm:t>
    </dgm:pt>
  </dgm:ptLst>
  <dgm:cxnLst>
    <dgm:cxn modelId="{C2E21779-0FB3-4E59-872A-9CBB5635D739}" srcId="{604C6194-8D1C-473A-BAE2-6278EC0BF87C}" destId="{0046B100-9B48-423E-91FD-F1716ABD36FE}" srcOrd="0" destOrd="0" parTransId="{FAA45BCA-90DD-40C4-8AEF-319161BF6218}" sibTransId="{189D220F-ED44-42E5-9A86-F14DC0D8A05D}"/>
    <dgm:cxn modelId="{412055BB-49CE-4FAB-95B8-A0AB0A72F3B4}" type="presOf" srcId="{0046B100-9B48-423E-91FD-F1716ABD36FE}" destId="{D93D715C-D40B-4313-8BD1-8DD73CA120B3}" srcOrd="0" destOrd="0" presId="urn:microsoft.com/office/officeart/2005/8/layout/process1"/>
    <dgm:cxn modelId="{8A577550-9A6C-4981-991F-35CD4E5CCE96}" type="presOf" srcId="{604C6194-8D1C-473A-BAE2-6278EC0BF87C}" destId="{511A55FC-650C-41A2-8EE4-DB189832FEC9}" srcOrd="0" destOrd="0" presId="urn:microsoft.com/office/officeart/2005/8/layout/process1"/>
    <dgm:cxn modelId="{EC7A19C6-1AC3-423D-B5DE-DF259EB3D2CA}" type="presParOf" srcId="{511A55FC-650C-41A2-8EE4-DB189832FEC9}" destId="{D93D715C-D40B-4313-8BD1-8DD73CA120B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39219" cy="464820"/>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l" defTabSz="930021">
              <a:spcBef>
                <a:spcPct val="0"/>
              </a:spcBef>
              <a:defRPr sz="1200"/>
            </a:lvl1pPr>
          </a:lstStyle>
          <a:p>
            <a:pPr>
              <a:defRPr/>
            </a:pPr>
            <a:endParaRPr lang="en-US"/>
          </a:p>
        </p:txBody>
      </p:sp>
      <p:sp>
        <p:nvSpPr>
          <p:cNvPr id="30723" name="Rectangle 3"/>
          <p:cNvSpPr>
            <a:spLocks noGrp="1" noChangeArrowheads="1"/>
          </p:cNvSpPr>
          <p:nvPr>
            <p:ph type="dt" sz="quarter" idx="1"/>
          </p:nvPr>
        </p:nvSpPr>
        <p:spPr bwMode="auto">
          <a:xfrm>
            <a:off x="3971182" y="0"/>
            <a:ext cx="3039218" cy="464820"/>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r" defTabSz="930021">
              <a:spcBef>
                <a:spcPct val="0"/>
              </a:spcBef>
              <a:defRPr sz="1200"/>
            </a:lvl1pPr>
          </a:lstStyle>
          <a:p>
            <a:pPr>
              <a:defRPr/>
            </a:pPr>
            <a:endParaRPr lang="en-US"/>
          </a:p>
        </p:txBody>
      </p:sp>
      <p:sp>
        <p:nvSpPr>
          <p:cNvPr id="30724" name="Rectangle 4"/>
          <p:cNvSpPr>
            <a:spLocks noGrp="1" noChangeArrowheads="1"/>
          </p:cNvSpPr>
          <p:nvPr>
            <p:ph type="ftr" sz="quarter" idx="2"/>
          </p:nvPr>
        </p:nvSpPr>
        <p:spPr bwMode="auto">
          <a:xfrm>
            <a:off x="1" y="8831580"/>
            <a:ext cx="3039219" cy="464820"/>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l" defTabSz="930021">
              <a:spcBef>
                <a:spcPct val="0"/>
              </a:spcBef>
              <a:defRPr sz="1200"/>
            </a:lvl1pPr>
          </a:lstStyle>
          <a:p>
            <a:pPr>
              <a:defRPr/>
            </a:pPr>
            <a:endParaRPr lang="en-US"/>
          </a:p>
        </p:txBody>
      </p:sp>
      <p:sp>
        <p:nvSpPr>
          <p:cNvPr id="30725" name="Rectangle 5"/>
          <p:cNvSpPr>
            <a:spLocks noGrp="1" noChangeArrowheads="1"/>
          </p:cNvSpPr>
          <p:nvPr>
            <p:ph type="sldNum" sz="quarter" idx="3"/>
          </p:nvPr>
        </p:nvSpPr>
        <p:spPr bwMode="auto">
          <a:xfrm>
            <a:off x="3971182" y="8831580"/>
            <a:ext cx="3039218" cy="464820"/>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r" defTabSz="930021">
              <a:spcBef>
                <a:spcPct val="0"/>
              </a:spcBef>
              <a:defRPr sz="1200"/>
            </a:lvl1pPr>
          </a:lstStyle>
          <a:p>
            <a:pPr>
              <a:defRPr/>
            </a:pPr>
            <a:fld id="{17EA3BC4-340A-4CB6-9C2E-2B715EA3F0EF}" type="slidenum">
              <a:rPr lang="en-US"/>
              <a:pPr>
                <a:defRPr/>
              </a:pPr>
              <a:t>‹#›</a:t>
            </a:fld>
            <a:endParaRPr lang="en-US"/>
          </a:p>
        </p:txBody>
      </p:sp>
    </p:spTree>
    <p:extLst>
      <p:ext uri="{BB962C8B-B14F-4D97-AF65-F5344CB8AC3E}">
        <p14:creationId xmlns:p14="http://schemas.microsoft.com/office/powerpoint/2010/main" val="489527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02640" cy="468004"/>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l" defTabSz="930021">
              <a:spcBef>
                <a:spcPct val="0"/>
              </a:spcBef>
              <a:defRPr sz="1200"/>
            </a:lvl1pPr>
          </a:lstStyle>
          <a:p>
            <a:pPr>
              <a:defRPr/>
            </a:pPr>
            <a:endParaRPr lang="en-US"/>
          </a:p>
        </p:txBody>
      </p:sp>
      <p:sp>
        <p:nvSpPr>
          <p:cNvPr id="36867" name="Rectangle 3"/>
          <p:cNvSpPr>
            <a:spLocks noGrp="1" noChangeArrowheads="1"/>
          </p:cNvSpPr>
          <p:nvPr>
            <p:ph type="dt" idx="1"/>
          </p:nvPr>
        </p:nvSpPr>
        <p:spPr bwMode="auto">
          <a:xfrm>
            <a:off x="4001399" y="1"/>
            <a:ext cx="3002640" cy="468004"/>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lvl1pPr algn="r" defTabSz="930021">
              <a:spcBef>
                <a:spcPct val="0"/>
              </a:spcBef>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2050" y="701675"/>
            <a:ext cx="4679950" cy="350996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24012" y="4446036"/>
            <a:ext cx="5156016" cy="4134032"/>
          </a:xfrm>
          <a:prstGeom prst="rect">
            <a:avLst/>
          </a:prstGeom>
          <a:noFill/>
          <a:ln w="9525">
            <a:noFill/>
            <a:miter lim="800000"/>
            <a:headEnd/>
            <a:tailEnd/>
          </a:ln>
          <a:effectLst/>
        </p:spPr>
        <p:txBody>
          <a:bodyPr vert="horz" wrap="square" lIns="93031" tIns="46515" rIns="93031" bIns="465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15663"/>
            <a:ext cx="3002640" cy="468004"/>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l" defTabSz="930021">
              <a:spcBef>
                <a:spcPct val="0"/>
              </a:spcBef>
              <a:defRPr sz="1200"/>
            </a:lvl1pPr>
          </a:lstStyle>
          <a:p>
            <a:pPr>
              <a:defRPr/>
            </a:pPr>
            <a:endParaRPr lang="en-US"/>
          </a:p>
        </p:txBody>
      </p:sp>
      <p:sp>
        <p:nvSpPr>
          <p:cNvPr id="36871" name="Rectangle 7"/>
          <p:cNvSpPr>
            <a:spLocks noGrp="1" noChangeArrowheads="1"/>
          </p:cNvSpPr>
          <p:nvPr>
            <p:ph type="sldNum" sz="quarter" idx="5"/>
          </p:nvPr>
        </p:nvSpPr>
        <p:spPr bwMode="auto">
          <a:xfrm>
            <a:off x="4001399" y="8815663"/>
            <a:ext cx="3002640" cy="468004"/>
          </a:xfrm>
          <a:prstGeom prst="rect">
            <a:avLst/>
          </a:prstGeom>
          <a:noFill/>
          <a:ln w="9525">
            <a:noFill/>
            <a:miter lim="800000"/>
            <a:headEnd/>
            <a:tailEnd/>
          </a:ln>
          <a:effectLst/>
        </p:spPr>
        <p:txBody>
          <a:bodyPr vert="horz" wrap="square" lIns="93031" tIns="46515" rIns="93031" bIns="46515" numCol="1" anchor="b" anchorCtr="0" compatLnSpc="1">
            <a:prstTxWarp prst="textNoShape">
              <a:avLst/>
            </a:prstTxWarp>
          </a:bodyPr>
          <a:lstStyle>
            <a:lvl1pPr algn="r" defTabSz="930021">
              <a:spcBef>
                <a:spcPct val="0"/>
              </a:spcBef>
              <a:defRPr sz="1200"/>
            </a:lvl1pPr>
          </a:lstStyle>
          <a:p>
            <a:pPr>
              <a:defRPr/>
            </a:pPr>
            <a:fld id="{1EAF5561-D735-4F16-A730-D79CC508276A}" type="slidenum">
              <a:rPr lang="en-US"/>
              <a:pPr>
                <a:defRPr/>
              </a:pPr>
              <a:t>‹#›</a:t>
            </a:fld>
            <a:endParaRPr lang="en-US"/>
          </a:p>
        </p:txBody>
      </p:sp>
    </p:spTree>
    <p:extLst>
      <p:ext uri="{BB962C8B-B14F-4D97-AF65-F5344CB8AC3E}">
        <p14:creationId xmlns:p14="http://schemas.microsoft.com/office/powerpoint/2010/main" val="3505268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F5561-D735-4F16-A730-D79CC508276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078"/>
            <a:fld id="{E8B43B9C-51DB-43C6-AECC-F7AB5C6309C8}" type="slidenum">
              <a:rPr lang="en-US" smtClean="0"/>
              <a:pPr defTabSz="929078"/>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078"/>
            <a:fld id="{E8B43B9C-51DB-43C6-AECC-F7AB5C6309C8}" type="slidenum">
              <a:rPr lang="en-US" smtClean="0"/>
              <a:pPr defTabSz="929078"/>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pPr defTabSz="929078"/>
            <a:fld id="{4E44BB09-3538-4D6A-804A-F329F7F7F274}" type="slidenum">
              <a:rPr lang="en-US" smtClean="0"/>
              <a:pPr defTabSz="929078"/>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1A687C6-B6EC-4D3D-BFBF-C4FECD013D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46986D-2E80-46BF-A3E5-B5DF91B541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FB255C9-E095-465D-A11D-11600FF763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4474DF-90D8-467D-98EA-48925AFC2E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141657-F248-4982-833B-51482DE4B0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F2AF2DF-759D-4450-9917-3EAD468B8C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64BAAF1-6BB3-4D1C-AA73-B2BC2DE082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08605CC-3B8D-44CF-A80D-D607DD8D04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E3E30D2-B6F3-473D-BA86-3311665F972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4692FD0-2A5D-4522-9D13-6A723119FA1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57D8627-10EF-4F7D-AAE4-6467CD935C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82A7016-372B-4706-B7C5-E0D86C3802E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18" r:id="rId1"/>
    <p:sldLayoutId id="2147483710" r:id="rId2"/>
    <p:sldLayoutId id="2147483719" r:id="rId3"/>
    <p:sldLayoutId id="2147483711" r:id="rId4"/>
    <p:sldLayoutId id="2147483712" r:id="rId5"/>
    <p:sldLayoutId id="2147483713" r:id="rId6"/>
    <p:sldLayoutId id="2147483714" r:id="rId7"/>
    <p:sldLayoutId id="2147483715" r:id="rId8"/>
    <p:sldLayoutId id="2147483720" r:id="rId9"/>
    <p:sldLayoutId id="2147483716" r:id="rId10"/>
    <p:sldLayoutId id="214748371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ink.ucsd.edu/sponsor/gift-processing/li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blink.ucsd.edu/sponsor/gift-processing/agreement-templat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blink.ucsd.edu/sponsor/gift-processing/forms.html" TargetMode="External"/><Relationship Id="rId2" Type="http://schemas.openxmlformats.org/officeDocument/2006/relationships/hyperlink" Target="http://foundation.ucsd.edu/accounting/foundation-form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blink.ucsd.edu/sponsor/gift-processing/agreement-template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blink.ucsd.edu/sponsor/gift-processing/forms.html" TargetMode="External"/><Relationship Id="rId2" Type="http://schemas.openxmlformats.org/officeDocument/2006/relationships/hyperlink" Target="http://foundation.ucsd.edu/accounting/foundation-form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link.ucsd.edu/sponsor/gift-processing/inde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ucop.edu/institutional-advancement/" TargetMode="External"/><Relationship Id="rId3" Type="http://schemas.openxmlformats.org/officeDocument/2006/relationships/hyperlink" Target="http://blink.ucsd.edu/sponsor/gift-processing/list/index.html" TargetMode="External"/><Relationship Id="rId7" Type="http://schemas.openxmlformats.org/officeDocument/2006/relationships/hyperlink" Target="http://adminrecords.ucsd.edu/ppm/docs/230-8.html" TargetMode="External"/><Relationship Id="rId2" Type="http://schemas.openxmlformats.org/officeDocument/2006/relationships/hyperlink" Target="http://www.ucop.edu/institutional-advancement/policies-and-guidelines/index.html" TargetMode="External"/><Relationship Id="rId1" Type="http://schemas.openxmlformats.org/officeDocument/2006/relationships/slideLayout" Target="../slideLayouts/slideLayout2.xml"/><Relationship Id="rId6" Type="http://schemas.openxmlformats.org/officeDocument/2006/relationships/hyperlink" Target="http://adminrecords.ucsd.edu/ppm/docs/410-30.pdf" TargetMode="External"/><Relationship Id="rId5" Type="http://schemas.openxmlformats.org/officeDocument/2006/relationships/hyperlink" Target="http://adminrecords.ucsd.edu/ppm/docs/410-4.html" TargetMode="External"/><Relationship Id="rId4" Type="http://schemas.openxmlformats.org/officeDocument/2006/relationships/hyperlink" Target="http://adminrecords.ucsd.edu/ppm/docs/150-35.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g.ca.gov/charities/raffles.php"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ds.yahoo.com/_ylt=A2KJkIf9bpFNX3YARLqjzbkF/SIG=1225d6jd4/EXP=1301405565/**http:/dailysplice.com/files/question-mark.jpg"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p:txBody>
          <a:bodyPr/>
          <a:lstStyle/>
          <a:p>
            <a:pPr eaLnBrk="1" fontAlgn="auto" hangingPunct="1">
              <a:spcAft>
                <a:spcPts val="0"/>
              </a:spcAft>
              <a:defRPr/>
            </a:pPr>
            <a:r>
              <a:rPr lang="en-US" sz="4000" dirty="0"/>
              <a:t/>
            </a:r>
            <a:br>
              <a:rPr lang="en-US" sz="4000" dirty="0"/>
            </a:br>
            <a:r>
              <a:rPr lang="en-US" sz="4000" dirty="0" smtClean="0"/>
              <a:t>Gift Processing </a:t>
            </a:r>
            <a:br>
              <a:rPr lang="en-US" sz="4000" dirty="0" smtClean="0"/>
            </a:br>
            <a:r>
              <a:rPr lang="en-US" sz="4000" dirty="0" smtClean="0"/>
              <a:t> UC San Diego</a:t>
            </a:r>
            <a:endParaRPr lang="en-US" sz="4000" dirty="0"/>
          </a:p>
        </p:txBody>
      </p:sp>
      <p:sp>
        <p:nvSpPr>
          <p:cNvPr id="5123" name="Rectangle 4"/>
          <p:cNvSpPr>
            <a:spLocks noGrp="1" noChangeArrowheads="1"/>
          </p:cNvSpPr>
          <p:nvPr>
            <p:ph type="subTitle" idx="1"/>
          </p:nvPr>
        </p:nvSpPr>
        <p:spPr>
          <a:xfrm>
            <a:off x="533400" y="3228975"/>
            <a:ext cx="7854950" cy="1752600"/>
          </a:xfrm>
        </p:spPr>
        <p:txBody>
          <a:bodyPr/>
          <a:lstStyle/>
          <a:p>
            <a:pPr marR="0" eaLnBrk="1" hangingPunct="1"/>
            <a:endParaRPr lang="en-US" dirty="0" smtClean="0"/>
          </a:p>
          <a:p>
            <a:pPr marR="0" eaLnBrk="1" hangingPunct="1"/>
            <a:r>
              <a:rPr lang="en-US" dirty="0" smtClean="0"/>
              <a:t>UCSD Development Training </a:t>
            </a:r>
          </a:p>
          <a:p>
            <a:pPr marR="0" eaLnBrk="1" hangingPunct="1"/>
            <a:r>
              <a:rPr lang="en-US" dirty="0" smtClean="0"/>
              <a:t>November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600" dirty="0" smtClean="0"/>
              <a:t>Private Grant Recording</a:t>
            </a:r>
          </a:p>
        </p:txBody>
      </p:sp>
      <p:sp>
        <p:nvSpPr>
          <p:cNvPr id="51203" name="Rectangle 3"/>
          <p:cNvSpPr>
            <a:spLocks noGrp="1" noChangeArrowheads="1"/>
          </p:cNvSpPr>
          <p:nvPr>
            <p:ph idx="1"/>
          </p:nvPr>
        </p:nvSpPr>
        <p:spPr/>
        <p:txBody>
          <a:bodyPr/>
          <a:lstStyle/>
          <a:p>
            <a:pPr eaLnBrk="1" hangingPunct="1"/>
            <a:r>
              <a:rPr lang="en-US" sz="2400" b="1" dirty="0" smtClean="0">
                <a:solidFill>
                  <a:srgbClr val="FF0000"/>
                </a:solidFill>
              </a:rPr>
              <a:t>Myth – If it is a grant, I can’t get credit as a Development Officer. Not true!  YES you do get credit!</a:t>
            </a:r>
          </a:p>
          <a:p>
            <a:pPr eaLnBrk="1" hangingPunct="1"/>
            <a:r>
              <a:rPr lang="en-US" sz="2400" dirty="0" smtClean="0"/>
              <a:t>Private grants are received monthly by a report from OCGA.  </a:t>
            </a:r>
          </a:p>
          <a:p>
            <a:pPr eaLnBrk="1" hangingPunct="1"/>
            <a:r>
              <a:rPr lang="en-US" sz="2400" dirty="0" smtClean="0"/>
              <a:t>We code and record them in the database so that the private support can be properly reported.</a:t>
            </a:r>
          </a:p>
          <a:p>
            <a:pPr eaLnBrk="1" hangingPunct="1"/>
            <a:r>
              <a:rPr lang="en-US" sz="2400" dirty="0" smtClean="0"/>
              <a:t>The office of acceptance is “Grant” and is listed under “category” on the Mill screen.</a:t>
            </a:r>
          </a:p>
          <a:p>
            <a:pPr eaLnBrk="1" hangingPunct="1"/>
            <a:r>
              <a:rPr lang="en-US" sz="2400" dirty="0" smtClean="0"/>
              <a:t>If you solicited the grant, you still need to put in opportunities so the credit is provided in ESP</a:t>
            </a:r>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Overarching Guidelines</a:t>
            </a:r>
          </a:p>
        </p:txBody>
      </p:sp>
      <p:sp>
        <p:nvSpPr>
          <p:cNvPr id="14339" name="Rectangle 3"/>
          <p:cNvSpPr>
            <a:spLocks noGrp="1" noChangeArrowheads="1"/>
          </p:cNvSpPr>
          <p:nvPr>
            <p:ph idx="1"/>
          </p:nvPr>
        </p:nvSpPr>
        <p:spPr/>
        <p:txBody>
          <a:bodyPr/>
          <a:lstStyle/>
          <a:p>
            <a:pPr eaLnBrk="1" hangingPunct="1">
              <a:lnSpc>
                <a:spcPct val="80000"/>
              </a:lnSpc>
            </a:pPr>
            <a:r>
              <a:rPr lang="en-US" sz="2400" dirty="0" smtClean="0"/>
              <a:t>UCOP Development Policy and Administration Manual</a:t>
            </a:r>
          </a:p>
          <a:p>
            <a:pPr eaLnBrk="1" hangingPunct="1">
              <a:lnSpc>
                <a:spcPct val="80000"/>
              </a:lnSpc>
            </a:pPr>
            <a:r>
              <a:rPr lang="en-US" sz="2400" dirty="0" smtClean="0"/>
              <a:t>UCOP Policies and Delegations of Authority</a:t>
            </a:r>
          </a:p>
          <a:p>
            <a:pPr eaLnBrk="1" hangingPunct="1">
              <a:lnSpc>
                <a:spcPct val="80000"/>
              </a:lnSpc>
            </a:pPr>
            <a:r>
              <a:rPr lang="en-US" sz="2400" dirty="0" smtClean="0"/>
              <a:t>UCSD Policy and Procedure Manual</a:t>
            </a:r>
          </a:p>
          <a:p>
            <a:pPr eaLnBrk="1" hangingPunct="1">
              <a:lnSpc>
                <a:spcPct val="80000"/>
              </a:lnSpc>
            </a:pPr>
            <a:r>
              <a:rPr lang="en-US" sz="2400" dirty="0" smtClean="0"/>
              <a:t>UCSD Foundation Policies and Guidelines</a:t>
            </a:r>
          </a:p>
          <a:p>
            <a:pPr eaLnBrk="1" hangingPunct="1">
              <a:lnSpc>
                <a:spcPct val="80000"/>
              </a:lnSpc>
            </a:pPr>
            <a:r>
              <a:rPr lang="en-US" sz="2400" dirty="0" smtClean="0"/>
              <a:t>CASE Management Reporting Standards</a:t>
            </a:r>
          </a:p>
          <a:p>
            <a:pPr eaLnBrk="1" hangingPunct="1">
              <a:lnSpc>
                <a:spcPct val="80000"/>
              </a:lnSpc>
            </a:pPr>
            <a:r>
              <a:rPr lang="en-US" sz="2400" dirty="0" smtClean="0"/>
              <a:t>IRS Regulations</a:t>
            </a:r>
          </a:p>
          <a:p>
            <a:pPr eaLnBrk="1" hangingPunct="1">
              <a:lnSpc>
                <a:spcPct val="80000"/>
              </a:lnSpc>
            </a:pPr>
            <a:r>
              <a:rPr lang="en-US" sz="2400" dirty="0" smtClean="0"/>
              <a:t>Other legal/ethical considerations</a:t>
            </a:r>
          </a:p>
          <a:p>
            <a:pPr eaLnBrk="1" hangingPunct="1">
              <a:lnSpc>
                <a:spcPct val="80000"/>
              </a:lnSpc>
              <a:buFont typeface="Wingdings 2" pitchFamily="18" charset="2"/>
              <a:buNone/>
            </a:pPr>
            <a:r>
              <a:rPr lang="en-US" sz="2400" dirty="0" smtClean="0"/>
              <a:t>(many of these have references at the end)</a:t>
            </a:r>
          </a:p>
          <a:p>
            <a:pPr eaLnBrk="1" hangingPunct="1">
              <a:lnSpc>
                <a:spcPct val="80000"/>
              </a:lnSpc>
              <a:buFont typeface="Wingdings 2" pitchFamily="18" charset="2"/>
              <a:buNone/>
            </a:pPr>
            <a:r>
              <a:rPr lang="en-US" sz="2400" dirty="0" smtClean="0"/>
              <a:t> </a:t>
            </a:r>
            <a:endParaRPr lang="en-US" sz="2400" dirty="0"/>
          </a:p>
          <a:p>
            <a:pPr eaLnBrk="1" hangingPunct="1">
              <a:lnSpc>
                <a:spcPct val="80000"/>
              </a:lnSpc>
              <a:buFont typeface="Wingdings 2" pitchFamily="18" charset="2"/>
              <a:buNone/>
            </a:pPr>
            <a:r>
              <a:rPr lang="en-US" sz="2400" b="1" dirty="0" smtClean="0">
                <a:solidFill>
                  <a:srgbClr val="FF0000"/>
                </a:solidFill>
              </a:rPr>
              <a:t>Okay – so there is too much to know!  Don’t be scared! We are here to help you!</a:t>
            </a:r>
          </a:p>
          <a:p>
            <a:pPr eaLnBrk="1" hangingPunct="1">
              <a:lnSpc>
                <a:spcPct val="80000"/>
              </a:lnSpc>
              <a:buFont typeface="Wingdings 2" pitchFamily="18" charset="2"/>
              <a:buNone/>
            </a:pPr>
            <a:endParaRPr lang="en-US" sz="2400" b="1" dirty="0" smtClean="0">
              <a:solidFill>
                <a:srgbClr val="FF0000"/>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19400"/>
            <a:ext cx="2124075" cy="244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Gift Processing Website</a:t>
            </a:r>
          </a:p>
        </p:txBody>
      </p:sp>
      <p:sp>
        <p:nvSpPr>
          <p:cNvPr id="14339" name="Rectangle 3"/>
          <p:cNvSpPr>
            <a:spLocks noGrp="1" noChangeArrowheads="1"/>
          </p:cNvSpPr>
          <p:nvPr>
            <p:ph idx="1"/>
          </p:nvPr>
        </p:nvSpPr>
        <p:spPr>
          <a:xfrm>
            <a:off x="457200" y="1905000"/>
            <a:ext cx="8229600" cy="4389437"/>
          </a:xfrm>
        </p:spPr>
        <p:txBody>
          <a:bodyPr/>
          <a:lstStyle/>
          <a:p>
            <a:pPr eaLnBrk="1" hangingPunct="1">
              <a:lnSpc>
                <a:spcPct val="80000"/>
              </a:lnSpc>
              <a:buFont typeface="Wingdings 2" pitchFamily="18" charset="2"/>
              <a:buNone/>
            </a:pPr>
            <a:r>
              <a:rPr lang="en-US" sz="2400" dirty="0" smtClean="0"/>
              <a:t> </a:t>
            </a:r>
            <a:endParaRPr lang="en-US" sz="2400" dirty="0"/>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Font typeface="Wingdings 2" pitchFamily="18" charset="2"/>
              <a:buNone/>
            </a:pPr>
            <a:endParaRPr lang="en-US" sz="2400" b="1" dirty="0">
              <a:solidFill>
                <a:srgbClr val="FF0000"/>
              </a:solidFill>
            </a:endParaRPr>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Font typeface="Wingdings 2" pitchFamily="18" charset="2"/>
              <a:buNone/>
            </a:pPr>
            <a:r>
              <a:rPr lang="en-US" sz="2400" b="1" dirty="0" smtClean="0">
                <a:solidFill>
                  <a:srgbClr val="FF0000"/>
                </a:solidFill>
              </a:rPr>
              <a:t>Have no fear…we also have a BLINK website!</a:t>
            </a:r>
          </a:p>
          <a:p>
            <a:pPr eaLnBrk="1" hangingPunct="1">
              <a:lnSpc>
                <a:spcPct val="80000"/>
              </a:lnSpc>
              <a:buFont typeface="Wingdings 2" pitchFamily="18" charset="2"/>
              <a:buNone/>
            </a:pPr>
            <a:endParaRPr lang="en-US" sz="2400" b="1" dirty="0" smtClean="0">
              <a:solidFill>
                <a:srgbClr val="FF0000"/>
              </a:solidFill>
            </a:endParaRPr>
          </a:p>
          <a:p>
            <a:pPr eaLnBrk="1" hangingPunct="1">
              <a:lnSpc>
                <a:spcPct val="80000"/>
              </a:lnSpc>
              <a:buNone/>
            </a:pPr>
            <a:r>
              <a:rPr lang="en-US" sz="2400" b="1" dirty="0" smtClean="0">
                <a:solidFill>
                  <a:srgbClr val="FF0000"/>
                </a:solidFill>
                <a:hlinkClick r:id="rId3"/>
              </a:rPr>
              <a:t>http</a:t>
            </a:r>
            <a:r>
              <a:rPr lang="en-US" sz="2400" b="1" dirty="0">
                <a:solidFill>
                  <a:srgbClr val="FF0000"/>
                </a:solidFill>
                <a:hlinkClick r:id="rId3"/>
              </a:rPr>
              <a:t>://blink.ucsd.edu/sponsor/gift-processing/list/</a:t>
            </a:r>
            <a:endParaRPr lang="en-US" sz="2400" b="1" dirty="0">
              <a:solidFill>
                <a:srgbClr val="FF0000"/>
              </a:solidFill>
            </a:endParaRPr>
          </a:p>
          <a:p>
            <a:pPr eaLnBrk="1" hangingPunct="1">
              <a:lnSpc>
                <a:spcPct val="80000"/>
              </a:lnSpc>
              <a:buNone/>
            </a:pPr>
            <a:endParaRPr lang="en-US" sz="2400" b="1" dirty="0" smtClean="0">
              <a:solidFill>
                <a:srgbClr val="FF0000"/>
              </a:solidFill>
            </a:endParaRPr>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89314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76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3400" y="1524000"/>
            <a:ext cx="8305800" cy="551688"/>
          </a:xfrm>
        </p:spPr>
        <p:txBody>
          <a:bodyPr>
            <a:normAutofit fontScale="90000"/>
          </a:bodyPr>
          <a:lstStyle/>
          <a:p>
            <a:pPr eaLnBrk="1" fontAlgn="auto" hangingPunct="1">
              <a:spcAft>
                <a:spcPts val="0"/>
              </a:spcAft>
              <a:defRPr/>
            </a:pPr>
            <a:r>
              <a:rPr lang="en-US" dirty="0" smtClean="0"/>
              <a:t>What is necessary to Process a Gift?</a:t>
            </a:r>
            <a:endParaRPr lang="en-US" dirty="0"/>
          </a:p>
        </p:txBody>
      </p:sp>
      <p:sp>
        <p:nvSpPr>
          <p:cNvPr id="13315" name="Rectangle 3"/>
          <p:cNvSpPr>
            <a:spLocks noGrp="1" noChangeArrowheads="1"/>
          </p:cNvSpPr>
          <p:nvPr>
            <p:ph type="subTitle" idx="4294967295"/>
          </p:nvPr>
        </p:nvSpPr>
        <p:spPr>
          <a:xfrm>
            <a:off x="0" y="3886200"/>
            <a:ext cx="6781800" cy="1752600"/>
          </a:xfrm>
        </p:spPr>
        <p:txBody>
          <a:bodyPr/>
          <a:lstStyle/>
          <a:p>
            <a:pPr marL="0" indent="0" algn="ctr" eaLnBrk="1" hangingPunct="1">
              <a:buFontTx/>
              <a:buNone/>
            </a:pPr>
            <a:endParaRPr lang="en-US" dirty="0" smtClean="0"/>
          </a:p>
          <a:p>
            <a:pPr marL="0" indent="0" algn="ctr" eaLnBrk="1" hangingPunct="1">
              <a:buFontTx/>
              <a:buNone/>
            </a:pP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8229600" cy="6858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b="1" dirty="0" smtClean="0">
                <a:solidFill>
                  <a:schemeClr val="accent1"/>
                </a:solidFill>
              </a:rPr>
              <a:t>What Is Necessary to Process a Gift?</a:t>
            </a:r>
            <a:endParaRPr lang="en-US" sz="3600" b="1" dirty="0" smtClean="0">
              <a:solidFill>
                <a:schemeClr val="accent1"/>
              </a:solidFill>
            </a:endParaRPr>
          </a:p>
        </p:txBody>
      </p:sp>
      <p:sp>
        <p:nvSpPr>
          <p:cNvPr id="23555" name="Rectangle 3"/>
          <p:cNvSpPr>
            <a:spLocks noGrp="1" noChangeArrowheads="1"/>
          </p:cNvSpPr>
          <p:nvPr>
            <p:ph idx="1"/>
          </p:nvPr>
        </p:nvSpPr>
        <p:spPr>
          <a:xfrm>
            <a:off x="457200" y="1676400"/>
            <a:ext cx="8229600" cy="4495800"/>
          </a:xfrm>
        </p:spPr>
        <p:txBody>
          <a:bodyPr/>
          <a:lstStyle/>
          <a:p>
            <a:pPr eaLnBrk="1" hangingPunct="1">
              <a:lnSpc>
                <a:spcPct val="90000"/>
              </a:lnSpc>
              <a:buFontTx/>
              <a:buNone/>
            </a:pPr>
            <a:endParaRPr lang="en-US" sz="2400" b="1" dirty="0" smtClean="0">
              <a:solidFill>
                <a:schemeClr val="accent4">
                  <a:lumMod val="75000"/>
                </a:schemeClr>
              </a:solidFill>
            </a:endParaRPr>
          </a:p>
          <a:p>
            <a:pPr marL="457200" indent="-457200" eaLnBrk="1" hangingPunct="1">
              <a:lnSpc>
                <a:spcPct val="90000"/>
              </a:lnSpc>
              <a:buFont typeface="Wingdings 2" pitchFamily="18" charset="2"/>
              <a:buAutoNum type="arabicPeriod"/>
            </a:pPr>
            <a:r>
              <a:rPr lang="en-US" sz="3200" b="1" dirty="0">
                <a:solidFill>
                  <a:schemeClr val="accent1"/>
                </a:solidFill>
              </a:rPr>
              <a:t>Legal entity </a:t>
            </a:r>
            <a:r>
              <a:rPr lang="en-US" sz="3200" dirty="0">
                <a:solidFill>
                  <a:srgbClr val="FF0000"/>
                </a:solidFill>
              </a:rPr>
              <a:t>it is going to (Regents or Foundation?)</a:t>
            </a:r>
          </a:p>
          <a:p>
            <a:pPr marL="457200" indent="-457200" eaLnBrk="1" hangingPunct="1">
              <a:lnSpc>
                <a:spcPct val="90000"/>
              </a:lnSpc>
              <a:buAutoNum type="arabicPeriod"/>
            </a:pPr>
            <a:r>
              <a:rPr lang="en-US" sz="3200" b="1" dirty="0" smtClean="0">
                <a:solidFill>
                  <a:schemeClr val="accent1"/>
                </a:solidFill>
              </a:rPr>
              <a:t>Documentation (letter or solicitation)</a:t>
            </a:r>
          </a:p>
          <a:p>
            <a:pPr marL="457200" indent="-457200" eaLnBrk="1" hangingPunct="1">
              <a:lnSpc>
                <a:spcPct val="90000"/>
              </a:lnSpc>
              <a:buAutoNum type="arabicPeriod"/>
            </a:pPr>
            <a:r>
              <a:rPr lang="en-US" sz="3200" dirty="0" smtClean="0">
                <a:solidFill>
                  <a:srgbClr val="FF0000"/>
                </a:solidFill>
              </a:rPr>
              <a:t>A </a:t>
            </a:r>
            <a:r>
              <a:rPr lang="en-US" sz="3200" b="1" dirty="0" smtClean="0">
                <a:solidFill>
                  <a:schemeClr val="accent1"/>
                </a:solidFill>
              </a:rPr>
              <a:t>Fund</a:t>
            </a:r>
            <a:r>
              <a:rPr lang="en-US" sz="3200" dirty="0" smtClean="0">
                <a:solidFill>
                  <a:srgbClr val="FF0000"/>
                </a:solidFill>
              </a:rPr>
              <a:t> to put it in </a:t>
            </a:r>
          </a:p>
          <a:p>
            <a:pPr marL="457200" indent="-457200" eaLnBrk="1" hangingPunct="1">
              <a:lnSpc>
                <a:spcPct val="90000"/>
              </a:lnSpc>
              <a:buAutoNum type="arabicPeriod"/>
            </a:pPr>
            <a:r>
              <a:rPr lang="en-US" sz="3200" b="1" dirty="0" smtClean="0">
                <a:solidFill>
                  <a:schemeClr val="accent1"/>
                </a:solidFill>
              </a:rPr>
              <a:t>Acceptance</a:t>
            </a:r>
            <a:r>
              <a:rPr lang="en-US" sz="3200" dirty="0" smtClean="0">
                <a:solidFill>
                  <a:srgbClr val="FF0000"/>
                </a:solidFill>
              </a:rPr>
              <a:t> within UC Delegations of Authority</a:t>
            </a:r>
          </a:p>
          <a:p>
            <a:pPr marL="457200" indent="-457200" eaLnBrk="1" hangingPunct="1">
              <a:lnSpc>
                <a:spcPct val="90000"/>
              </a:lnSpc>
              <a:buAutoNum type="arabicPeriod"/>
            </a:pPr>
            <a:r>
              <a:rPr lang="en-US" sz="3200" b="1" dirty="0" smtClean="0">
                <a:solidFill>
                  <a:schemeClr val="accent1"/>
                </a:solidFill>
              </a:rPr>
              <a:t>Payment</a:t>
            </a:r>
            <a:r>
              <a:rPr lang="en-US" sz="3200" dirty="0" smtClean="0">
                <a:solidFill>
                  <a:srgbClr val="FF0000"/>
                </a:solidFill>
              </a:rPr>
              <a:t>  (or delivery if a gift in kind)</a:t>
            </a:r>
          </a:p>
          <a:p>
            <a:pPr marL="457200" indent="-457200" eaLnBrk="1" hangingPunct="1">
              <a:lnSpc>
                <a:spcPct val="90000"/>
              </a:lnSpc>
              <a:buAutoNum type="arabicPeriod"/>
            </a:pPr>
            <a:r>
              <a:rPr lang="en-US" sz="3200" b="1" dirty="0" smtClean="0">
                <a:solidFill>
                  <a:schemeClr val="accent1"/>
                </a:solidFill>
              </a:rPr>
              <a:t>Review/Entry/Allocation/Accounting</a:t>
            </a:r>
          </a:p>
          <a:p>
            <a:pPr marL="457200" indent="-457200" eaLnBrk="1" hangingPunct="1">
              <a:lnSpc>
                <a:spcPct val="90000"/>
              </a:lnSpc>
              <a:buAutoNum type="arabicPeriod"/>
            </a:pPr>
            <a:endParaRPr lang="en-US" sz="2400" dirty="0" smtClean="0">
              <a:solidFill>
                <a:srgbClr val="FF0000"/>
              </a:solidFill>
            </a:endParaRPr>
          </a:p>
          <a:p>
            <a:pPr marL="0" indent="0" eaLnBrk="1" hangingPunct="1">
              <a:lnSpc>
                <a:spcPct val="90000"/>
              </a:lnSpc>
              <a:buNone/>
            </a:pPr>
            <a:endParaRPr lang="en-US" sz="2400" dirty="0" smtClean="0"/>
          </a:p>
          <a:p>
            <a:pPr eaLnBrk="1" hangingPunct="1">
              <a:lnSpc>
                <a:spcPct val="90000"/>
              </a:lnSpc>
            </a:pPr>
            <a:endParaRPr lang="en-US" sz="2400"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sp>
        <p:nvSpPr>
          <p:cNvPr id="3" name="Rectangle 2"/>
          <p:cNvSpPr/>
          <p:nvPr/>
        </p:nvSpPr>
        <p:spPr>
          <a:xfrm>
            <a:off x="6553200" y="1524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295400"/>
            <a:ext cx="8305800" cy="1847088"/>
          </a:xfrm>
        </p:spPr>
        <p:txBody>
          <a:bodyPr>
            <a:normAutofit fontScale="90000"/>
          </a:bodyPr>
          <a:lstStyle/>
          <a:p>
            <a:pPr eaLnBrk="1" fontAlgn="auto" hangingPunct="1">
              <a:spcAft>
                <a:spcPts val="0"/>
              </a:spcAft>
              <a:defRPr/>
            </a:pPr>
            <a:r>
              <a:rPr lang="en-US" b="1" dirty="0" smtClean="0">
                <a:solidFill>
                  <a:srgbClr val="FF0000"/>
                </a:solidFill>
              </a:rPr>
              <a:t>Legal Entity:</a:t>
            </a:r>
            <a:br>
              <a:rPr lang="en-US" b="1" dirty="0" smtClean="0">
                <a:solidFill>
                  <a:srgbClr val="FF0000"/>
                </a:solidFill>
              </a:rPr>
            </a:br>
            <a:r>
              <a:rPr lang="en-US" b="1" dirty="0" smtClean="0">
                <a:solidFill>
                  <a:srgbClr val="FF0000"/>
                </a:solidFill>
              </a:rPr>
              <a:t>UC Regents or UCSD Foundation?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1400" y="762000"/>
            <a:ext cx="7467600" cy="762000"/>
          </a:xfrm>
        </p:spPr>
        <p:txBody>
          <a:bodyPr/>
          <a:lstStyle/>
          <a:p>
            <a:pPr eaLnBrk="1" hangingPunct="1"/>
            <a:r>
              <a:rPr lang="en-US" sz="3600" dirty="0" smtClean="0"/>
              <a:t>Regents vs. Foundation??</a:t>
            </a:r>
          </a:p>
        </p:txBody>
      </p:sp>
      <p:sp>
        <p:nvSpPr>
          <p:cNvPr id="36867" name="Rectangle 3"/>
          <p:cNvSpPr>
            <a:spLocks noGrp="1" noChangeArrowheads="1"/>
          </p:cNvSpPr>
          <p:nvPr>
            <p:ph idx="1"/>
          </p:nvPr>
        </p:nvSpPr>
        <p:spPr/>
        <p:txBody>
          <a:bodyPr/>
          <a:lstStyle/>
          <a:p>
            <a:pPr marL="457200" indent="-457200" eaLnBrk="1" hangingPunct="1"/>
            <a:r>
              <a:rPr lang="en-US" dirty="0" smtClean="0"/>
              <a:t>Why are there two entities?</a:t>
            </a:r>
          </a:p>
          <a:p>
            <a:pPr marL="457200" indent="-457200" eaLnBrk="1" hangingPunct="1"/>
            <a:r>
              <a:rPr lang="en-US" dirty="0" smtClean="0"/>
              <a:t>What’s the difference between the entities?</a:t>
            </a:r>
          </a:p>
          <a:p>
            <a:pPr marL="457200" indent="-457200" eaLnBrk="1" hangingPunct="1"/>
            <a:r>
              <a:rPr lang="en-US" dirty="0" smtClean="0"/>
              <a:t>How do I select the right entity?</a:t>
            </a:r>
          </a:p>
          <a:p>
            <a:pPr marL="457200" indent="-457200" eaLnBrk="1" hangingPunct="1"/>
            <a:r>
              <a:rPr lang="en-US" dirty="0" smtClean="0"/>
              <a:t>How are gifts processed to each?</a:t>
            </a:r>
          </a:p>
          <a:p>
            <a:pPr marL="457200" indent="-457200" eaLnBrk="1" hangingPunct="1"/>
            <a:endParaRPr lang="en-US" dirty="0"/>
          </a:p>
          <a:p>
            <a:pPr marL="0" indent="0" eaLnBrk="1" hangingPunct="1">
              <a:buNone/>
            </a:pPr>
            <a:r>
              <a:rPr lang="en-US" b="1" dirty="0" smtClean="0">
                <a:solidFill>
                  <a:schemeClr val="accent1"/>
                </a:solidFill>
              </a:rPr>
              <a:t>SHORT ANSWER – Most often, the gifts are processed to the UC San Diego Foundation </a:t>
            </a:r>
            <a:r>
              <a:rPr lang="en-US" b="1" dirty="0" smtClean="0">
                <a:solidFill>
                  <a:schemeClr val="accent1"/>
                </a:solidFill>
                <a:sym typeface="Wingdings" panose="05000000000000000000" pitchFamily="2" charset="2"/>
              </a:rPr>
              <a:t></a:t>
            </a:r>
            <a:endParaRPr lang="en-US" b="1" dirty="0" smtClean="0">
              <a:solidFill>
                <a:schemeClr val="accent1"/>
              </a:solidFill>
            </a:endParaRPr>
          </a:p>
          <a:p>
            <a:pPr marL="0" indent="0" eaLnBrk="1" hangingPunct="1">
              <a:buNone/>
            </a:pPr>
            <a:endParaRPr lang="en-US" dirty="0" smtClean="0"/>
          </a:p>
          <a:p>
            <a:pPr marL="457200" indent="-4572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04850"/>
            <a:ext cx="8229600" cy="819150"/>
          </a:xfrm>
        </p:spPr>
        <p:txBody>
          <a:bodyPr/>
          <a:lstStyle/>
          <a:p>
            <a:pPr eaLnBrk="1" hangingPunct="1"/>
            <a:r>
              <a:rPr lang="en-US" sz="3600" dirty="0" smtClean="0"/>
              <a:t>Two Legal Charities</a:t>
            </a:r>
          </a:p>
        </p:txBody>
      </p:sp>
      <p:sp>
        <p:nvSpPr>
          <p:cNvPr id="35843" name="Rectangle 3"/>
          <p:cNvSpPr>
            <a:spLocks noGrp="1" noChangeArrowheads="1"/>
          </p:cNvSpPr>
          <p:nvPr>
            <p:ph idx="1"/>
          </p:nvPr>
        </p:nvSpPr>
        <p:spPr>
          <a:xfrm>
            <a:off x="457200" y="1524001"/>
            <a:ext cx="8229600" cy="4800600"/>
          </a:xfrm>
        </p:spPr>
        <p:txBody>
          <a:bodyPr/>
          <a:lstStyle/>
          <a:p>
            <a:pPr eaLnBrk="1" hangingPunct="1">
              <a:lnSpc>
                <a:spcPct val="80000"/>
              </a:lnSpc>
            </a:pPr>
            <a:r>
              <a:rPr lang="en-US" sz="2400" dirty="0" smtClean="0"/>
              <a:t>Gifts that are solicited on behalf of UCSD belong to either of the following two legal entities:</a:t>
            </a:r>
          </a:p>
          <a:p>
            <a:pPr lvl="1" eaLnBrk="1" hangingPunct="1">
              <a:lnSpc>
                <a:spcPct val="80000"/>
              </a:lnSpc>
            </a:pPr>
            <a:r>
              <a:rPr lang="en-US" sz="2000" dirty="0" smtClean="0"/>
              <a:t>The Regents of the University of California </a:t>
            </a:r>
            <a:br>
              <a:rPr lang="en-US" sz="2000" dirty="0" smtClean="0"/>
            </a:br>
            <a:r>
              <a:rPr lang="en-US" sz="2000" dirty="0" smtClean="0"/>
              <a:t>(95-6006144)</a:t>
            </a:r>
          </a:p>
          <a:p>
            <a:pPr lvl="1" eaLnBrk="1" hangingPunct="1">
              <a:lnSpc>
                <a:spcPct val="80000"/>
              </a:lnSpc>
            </a:pPr>
            <a:r>
              <a:rPr lang="en-US" sz="2000" dirty="0" smtClean="0"/>
              <a:t>UC San Diego Foundation (95-2872494)</a:t>
            </a:r>
          </a:p>
          <a:p>
            <a:pPr marL="393700" lvl="1" indent="0" eaLnBrk="1" hangingPunct="1">
              <a:lnSpc>
                <a:spcPct val="80000"/>
              </a:lnSpc>
              <a:buNone/>
            </a:pPr>
            <a:endParaRPr lang="en-US" sz="2000" dirty="0" smtClean="0"/>
          </a:p>
          <a:p>
            <a:pPr eaLnBrk="1" hangingPunct="1">
              <a:lnSpc>
                <a:spcPct val="80000"/>
              </a:lnSpc>
            </a:pPr>
            <a:r>
              <a:rPr lang="en-US" sz="2400" dirty="0" smtClean="0"/>
              <a:t>The UC Board of Regents are a governing Board of the system.  </a:t>
            </a:r>
          </a:p>
          <a:p>
            <a:pPr eaLnBrk="1" hangingPunct="1">
              <a:lnSpc>
                <a:spcPct val="80000"/>
              </a:lnSpc>
            </a:pPr>
            <a:r>
              <a:rPr lang="en-US" sz="2400" dirty="0" smtClean="0"/>
              <a:t>The Regents do have charitable status. Each campuses gift office may accept and process gifts on behalf of The Regents.  </a:t>
            </a:r>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04850"/>
            <a:ext cx="8229600" cy="819150"/>
          </a:xfrm>
        </p:spPr>
        <p:txBody>
          <a:bodyPr/>
          <a:lstStyle/>
          <a:p>
            <a:pPr eaLnBrk="1" hangingPunct="1"/>
            <a:r>
              <a:rPr lang="en-US" sz="3600" dirty="0" smtClean="0"/>
              <a:t>Campus Foundations</a:t>
            </a:r>
          </a:p>
        </p:txBody>
      </p:sp>
      <p:sp>
        <p:nvSpPr>
          <p:cNvPr id="35843" name="Rectangle 3"/>
          <p:cNvSpPr>
            <a:spLocks noGrp="1" noChangeArrowheads="1"/>
          </p:cNvSpPr>
          <p:nvPr>
            <p:ph idx="1"/>
          </p:nvPr>
        </p:nvSpPr>
        <p:spPr>
          <a:xfrm>
            <a:off x="457200" y="1524001"/>
            <a:ext cx="8229600" cy="4800600"/>
          </a:xfrm>
        </p:spPr>
        <p:txBody>
          <a:bodyPr/>
          <a:lstStyle/>
          <a:p>
            <a:pPr eaLnBrk="1" hangingPunct="1">
              <a:lnSpc>
                <a:spcPct val="80000"/>
              </a:lnSpc>
            </a:pPr>
            <a:r>
              <a:rPr lang="en-US" sz="2400" dirty="0" smtClean="0"/>
              <a:t>The individual campus foundations were established to provide a local Board and entity which could more effectively support the raising and management of funds for the unique needs of each campus. </a:t>
            </a:r>
          </a:p>
          <a:p>
            <a:pPr marL="0" indent="0" eaLnBrk="1" hangingPunct="1">
              <a:lnSpc>
                <a:spcPct val="80000"/>
              </a:lnSpc>
              <a:buNone/>
            </a:pPr>
            <a:endParaRPr lang="en-US" sz="2400" dirty="0" smtClean="0"/>
          </a:p>
          <a:p>
            <a:pPr eaLnBrk="1" hangingPunct="1">
              <a:lnSpc>
                <a:spcPct val="80000"/>
              </a:lnSpc>
            </a:pPr>
            <a:r>
              <a:rPr lang="en-US" sz="2400" dirty="0" smtClean="0"/>
              <a:t>Each campus has a foundation, governed uniformly by a single policy.</a:t>
            </a:r>
          </a:p>
          <a:p>
            <a:pPr marL="0" indent="0" eaLnBrk="1" hangingPunct="1">
              <a:lnSpc>
                <a:spcPct val="80000"/>
              </a:lnSpc>
              <a:buNone/>
            </a:pPr>
            <a:endParaRPr lang="en-US" sz="2400" dirty="0" smtClean="0"/>
          </a:p>
          <a:p>
            <a:pPr eaLnBrk="1" hangingPunct="1">
              <a:lnSpc>
                <a:spcPct val="80000"/>
              </a:lnSpc>
            </a:pPr>
            <a:r>
              <a:rPr lang="en-US" sz="2400" dirty="0" smtClean="0"/>
              <a:t>Most UC Development officers are charged with raising gifts to the campus foundations up and down the system.</a:t>
            </a:r>
          </a:p>
          <a:p>
            <a:pPr marL="0" indent="0" eaLnBrk="1" hangingPunct="1">
              <a:lnSpc>
                <a:spcPct val="80000"/>
              </a:lnSpc>
              <a:buNone/>
            </a:pPr>
            <a:endParaRPr lang="en-US" sz="2400" dirty="0"/>
          </a:p>
          <a:p>
            <a:pPr marL="0" indent="0" eaLnBrk="1" hangingPunct="1">
              <a:lnSpc>
                <a:spcPct val="80000"/>
              </a:lnSpc>
              <a:buNone/>
            </a:pPr>
            <a:endParaRPr lang="en-US" sz="2400" dirty="0" smtClean="0"/>
          </a:p>
          <a:p>
            <a:pPr eaLnBrk="1" hangingPunct="1">
              <a:lnSpc>
                <a:spcPct val="80000"/>
              </a:lnSpc>
            </a:pPr>
            <a:r>
              <a:rPr lang="en-US" sz="2400" dirty="0" smtClean="0">
                <a:solidFill>
                  <a:srgbClr val="FF0000"/>
                </a:solidFill>
              </a:rPr>
              <a:t>But a gift can be made to EITHER entity!</a:t>
            </a:r>
          </a:p>
          <a:p>
            <a:pPr eaLnBrk="1" hangingPunct="1">
              <a:lnSpc>
                <a:spcPct val="80000"/>
              </a:lnSpc>
              <a:buFontTx/>
              <a:buNone/>
            </a:pPr>
            <a:endParaRPr lang="en-US" sz="2400" dirty="0" smtClean="0"/>
          </a:p>
        </p:txBody>
      </p:sp>
    </p:spTree>
    <p:extLst>
      <p:ext uri="{BB962C8B-B14F-4D97-AF65-F5344CB8AC3E}">
        <p14:creationId xmlns:p14="http://schemas.microsoft.com/office/powerpoint/2010/main" val="1556831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smtClean="0"/>
              <a:t>How Do I Select the Charity?</a:t>
            </a:r>
          </a:p>
        </p:txBody>
      </p:sp>
      <p:sp>
        <p:nvSpPr>
          <p:cNvPr id="35843" name="Rectangle 3"/>
          <p:cNvSpPr>
            <a:spLocks noGrp="1" noChangeArrowheads="1"/>
          </p:cNvSpPr>
          <p:nvPr>
            <p:ph idx="1"/>
          </p:nvPr>
        </p:nvSpPr>
        <p:spPr/>
        <p:txBody>
          <a:bodyPr/>
          <a:lstStyle/>
          <a:p>
            <a:pPr eaLnBrk="1" hangingPunct="1">
              <a:lnSpc>
                <a:spcPct val="80000"/>
              </a:lnSpc>
            </a:pPr>
            <a:r>
              <a:rPr lang="en-US" sz="2400" dirty="0" smtClean="0"/>
              <a:t>General rule:  Most development officers are soliciting gifts for the UC San Diego Foundation</a:t>
            </a:r>
          </a:p>
          <a:p>
            <a:pPr eaLnBrk="1" hangingPunct="1">
              <a:lnSpc>
                <a:spcPct val="80000"/>
              </a:lnSpc>
            </a:pPr>
            <a:r>
              <a:rPr lang="en-US" sz="2400" dirty="0" smtClean="0"/>
              <a:t>HOWEVER – USE THE CHART and ensure your business officer has a say!</a:t>
            </a:r>
          </a:p>
          <a:p>
            <a:pPr eaLnBrk="1" hangingPunct="1">
              <a:lnSpc>
                <a:spcPct val="80000"/>
              </a:lnSpc>
            </a:pPr>
            <a:r>
              <a:rPr lang="en-US" sz="2400" dirty="0" smtClean="0"/>
              <a:t>The Foundation is simpler for set up and processing.</a:t>
            </a:r>
          </a:p>
          <a:p>
            <a:pPr eaLnBrk="1" hangingPunct="1">
              <a:lnSpc>
                <a:spcPct val="80000"/>
              </a:lnSpc>
            </a:pPr>
            <a:r>
              <a:rPr lang="en-US" sz="2400" dirty="0" smtClean="0"/>
              <a:t>But…the Foundation adds a layer of complexity in spending the gift.  More on that when we talk about how gift funds are used.</a:t>
            </a:r>
          </a:p>
          <a:p>
            <a:pPr eaLnBrk="1" hangingPunct="1">
              <a:lnSpc>
                <a:spcPct val="80000"/>
              </a:lnSpc>
            </a:pPr>
            <a:r>
              <a:rPr lang="en-US" sz="2400" dirty="0" smtClean="0"/>
              <a:t>Ask us for help if you need it ! </a:t>
            </a:r>
          </a:p>
        </p:txBody>
      </p:sp>
    </p:spTree>
    <p:extLst>
      <p:ext uri="{BB962C8B-B14F-4D97-AF65-F5344CB8AC3E}">
        <p14:creationId xmlns:p14="http://schemas.microsoft.com/office/powerpoint/2010/main" val="168865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819150"/>
          </a:xfrm>
        </p:spPr>
        <p:txBody>
          <a:bodyPr/>
          <a:lstStyle/>
          <a:p>
            <a:pPr eaLnBrk="1" hangingPunct="1"/>
            <a:r>
              <a:rPr lang="en-US" smtClean="0"/>
              <a:t>Agenda</a:t>
            </a:r>
          </a:p>
        </p:txBody>
      </p:sp>
      <p:sp>
        <p:nvSpPr>
          <p:cNvPr id="3" name="Content Placeholder 2"/>
          <p:cNvSpPr>
            <a:spLocks noGrp="1"/>
          </p:cNvSpPr>
          <p:nvPr>
            <p:ph idx="1"/>
          </p:nvPr>
        </p:nvSpPr>
        <p:spPr>
          <a:xfrm>
            <a:off x="457200" y="1676400"/>
            <a:ext cx="8229600" cy="4648200"/>
          </a:xfrm>
        </p:spPr>
        <p:txBody>
          <a:bodyPr>
            <a:normAutofit/>
          </a:bodyPr>
          <a:lstStyle/>
          <a:p>
            <a:pPr marL="0" indent="0" eaLnBrk="1" fontAlgn="auto" hangingPunct="1">
              <a:spcAft>
                <a:spcPts val="0"/>
              </a:spcAft>
              <a:buClr>
                <a:schemeClr val="accent3"/>
              </a:buClr>
              <a:buNone/>
              <a:defRPr/>
            </a:pPr>
            <a:r>
              <a:rPr lang="en-US" sz="3600" dirty="0" smtClean="0"/>
              <a:t>Introductions</a:t>
            </a:r>
          </a:p>
          <a:p>
            <a:pPr eaLnBrk="1" fontAlgn="auto" hangingPunct="1">
              <a:spcAft>
                <a:spcPts val="0"/>
              </a:spcAft>
              <a:buClr>
                <a:schemeClr val="accent3"/>
              </a:buClr>
              <a:defRPr/>
            </a:pPr>
            <a:r>
              <a:rPr lang="en-US" sz="3600" dirty="0" smtClean="0"/>
              <a:t>Your unit and role</a:t>
            </a:r>
            <a:endParaRPr lang="en-US" sz="3600" dirty="0"/>
          </a:p>
          <a:p>
            <a:pPr marL="0" indent="0" eaLnBrk="1" fontAlgn="auto" hangingPunct="1">
              <a:spcAft>
                <a:spcPts val="0"/>
              </a:spcAft>
              <a:buClr>
                <a:schemeClr val="accent3"/>
              </a:buClr>
              <a:buNone/>
              <a:defRPr/>
            </a:pPr>
            <a:endParaRPr lang="en-US" sz="3600" dirty="0" smtClean="0"/>
          </a:p>
          <a:p>
            <a:pPr marL="0" indent="0" eaLnBrk="1" fontAlgn="auto" hangingPunct="1">
              <a:spcAft>
                <a:spcPts val="0"/>
              </a:spcAft>
              <a:buClr>
                <a:schemeClr val="accent3"/>
              </a:buClr>
              <a:buNone/>
              <a:defRPr/>
            </a:pPr>
            <a:endParaRPr lang="en-US" sz="3600" dirty="0" smtClean="0"/>
          </a:p>
          <a:p>
            <a:pPr marL="0" indent="0" eaLnBrk="1" fontAlgn="auto" hangingPunct="1">
              <a:spcAft>
                <a:spcPts val="0"/>
              </a:spcAft>
              <a:buClr>
                <a:schemeClr val="accent3"/>
              </a:buClr>
              <a:buNone/>
              <a:defRPr/>
            </a:pPr>
            <a:r>
              <a:rPr lang="en-US" sz="3600" dirty="0" smtClean="0"/>
              <a:t>Desired outcomes of the training?</a:t>
            </a:r>
          </a:p>
          <a:p>
            <a:pPr eaLnBrk="1" fontAlgn="auto" hangingPunct="1">
              <a:spcAft>
                <a:spcPts val="0"/>
              </a:spcAft>
              <a:buClr>
                <a:schemeClr val="accent3"/>
              </a:buClr>
              <a:defRPr/>
            </a:pPr>
            <a:r>
              <a:rPr lang="en-US" sz="3600" dirty="0" smtClean="0"/>
              <a:t>Tell us what you want to know!</a:t>
            </a:r>
          </a:p>
          <a:p>
            <a:pPr marL="0" indent="0" eaLnBrk="1" fontAlgn="auto" hangingPunct="1">
              <a:spcAft>
                <a:spcPts val="0"/>
              </a:spcAft>
              <a:buClr>
                <a:schemeClr val="accent3"/>
              </a:buClr>
              <a:buNone/>
              <a:defRPr/>
            </a:pPr>
            <a:endParaRPr lang="en-US" dirty="0" smtClean="0"/>
          </a:p>
        </p:txBody>
      </p:sp>
      <p:pic>
        <p:nvPicPr>
          <p:cNvPr id="2" name="Picture 2" descr="http://smarttalksuccess.com/wp-content/uploads/2012/11/welcome-artistic-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968" y="2133600"/>
            <a:ext cx="3747407"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04850"/>
            <a:ext cx="8229600" cy="1428750"/>
          </a:xfrm>
        </p:spPr>
        <p:txBody>
          <a:bodyPr/>
          <a:lstStyle/>
          <a:p>
            <a:pPr eaLnBrk="1" hangingPunct="1"/>
            <a:r>
              <a:rPr lang="en-US" sz="1600" b="1" dirty="0" smtClean="0"/>
              <a:t>GUIDELINES ON DIRECTING A DONOR’S GIFT TO THE REGENTS OR THE UC SAN DIEGO FOUNDATION</a:t>
            </a:r>
            <a:br>
              <a:rPr lang="en-US" sz="1600" b="1" dirty="0" smtClean="0"/>
            </a:br>
            <a:r>
              <a:rPr lang="en-US" sz="1200" b="1" dirty="0" smtClean="0"/>
              <a:t>There are various administrative and donor relations advantages to be considered in directing a donor’s gift. In particular, the UC San Diego Foundation is geared to handle high volume funds (many gifts solicited for the same purpose.), ongoing funds (those that will continue to receive gifts in the future) and endowed gifts.  The Regents is primarily geared to handle individual one time gifts, particularly those for current expenditure.  </a:t>
            </a:r>
            <a:br>
              <a:rPr lang="en-US" sz="1200" b="1" dirty="0" smtClean="0"/>
            </a:br>
            <a:r>
              <a:rPr lang="en-US" sz="1200" b="1" dirty="0" smtClean="0">
                <a:solidFill>
                  <a:srgbClr val="FF0000"/>
                </a:solidFill>
              </a:rPr>
              <a:t>OF NOTE: Except for in-kind gifts to be held and retained by UCSD, any gift may be made to EITHER entity!</a:t>
            </a:r>
            <a:br>
              <a:rPr lang="en-US" sz="1200" b="1" dirty="0" smtClean="0">
                <a:solidFill>
                  <a:srgbClr val="FF0000"/>
                </a:solidFill>
              </a:rPr>
            </a:br>
            <a:r>
              <a:rPr lang="en-US" sz="1200" b="1" dirty="0" smtClean="0">
                <a:solidFill>
                  <a:srgbClr val="FF0000"/>
                </a:solidFill>
              </a:rPr>
              <a:t>OF NOTE: All gifts are counted for private support and credit to Development should be done regardless of the entity!</a:t>
            </a:r>
            <a:endParaRPr lang="en-US" sz="1600" b="1" dirty="0" smtClean="0">
              <a:solidFill>
                <a:srgbClr val="FF0000"/>
              </a:solidFill>
            </a:endParaRPr>
          </a:p>
        </p:txBody>
      </p:sp>
      <p:sp>
        <p:nvSpPr>
          <p:cNvPr id="37891" name="Rectangle 3"/>
          <p:cNvSpPr>
            <a:spLocks noGrp="1" noChangeArrowheads="1"/>
          </p:cNvSpPr>
          <p:nvPr>
            <p:ph sz="half" idx="1"/>
          </p:nvPr>
        </p:nvSpPr>
        <p:spPr>
          <a:xfrm>
            <a:off x="533400" y="2424113"/>
            <a:ext cx="4038600" cy="4433887"/>
          </a:xfrm>
        </p:spPr>
        <p:txBody>
          <a:bodyPr/>
          <a:lstStyle/>
          <a:p>
            <a:pPr eaLnBrk="1" hangingPunct="1">
              <a:lnSpc>
                <a:spcPct val="80000"/>
              </a:lnSpc>
            </a:pPr>
            <a:r>
              <a:rPr lang="en-US" sz="2000" b="1" dirty="0" smtClean="0"/>
              <a:t>The Regents</a:t>
            </a:r>
          </a:p>
          <a:p>
            <a:pPr lvl="1" eaLnBrk="1" hangingPunct="1">
              <a:lnSpc>
                <a:spcPct val="80000"/>
              </a:lnSpc>
            </a:pPr>
            <a:r>
              <a:rPr lang="en-US" sz="1400" dirty="0"/>
              <a:t>Previously established Regents Funds</a:t>
            </a:r>
          </a:p>
          <a:p>
            <a:pPr lvl="1" eaLnBrk="1" hangingPunct="1">
              <a:lnSpc>
                <a:spcPct val="80000"/>
              </a:lnSpc>
            </a:pPr>
            <a:r>
              <a:rPr lang="en-US" sz="1400" dirty="0" smtClean="0"/>
              <a:t>One-time current use gifts (directed to a specific researcher and/or project)</a:t>
            </a:r>
          </a:p>
          <a:p>
            <a:pPr lvl="1" eaLnBrk="1" hangingPunct="1">
              <a:lnSpc>
                <a:spcPct val="80000"/>
              </a:lnSpc>
            </a:pPr>
            <a:r>
              <a:rPr lang="en-US" sz="1400" dirty="0" smtClean="0"/>
              <a:t>Fellowships with a named Fellow and an application process: money really belongs to the Fellow</a:t>
            </a:r>
          </a:p>
          <a:p>
            <a:pPr lvl="1" eaLnBrk="1" hangingPunct="1">
              <a:lnSpc>
                <a:spcPct val="80000"/>
              </a:lnSpc>
            </a:pPr>
            <a:r>
              <a:rPr lang="en-US" sz="1400" b="1" dirty="0" smtClean="0">
                <a:solidFill>
                  <a:schemeClr val="accent4">
                    <a:lumMod val="50000"/>
                  </a:schemeClr>
                </a:solidFill>
              </a:rPr>
              <a:t>Gifts-in-kind </a:t>
            </a:r>
            <a:r>
              <a:rPr lang="en-US" sz="1400" b="1" dirty="0">
                <a:solidFill>
                  <a:schemeClr val="accent4">
                    <a:lumMod val="50000"/>
                  </a:schemeClr>
                </a:solidFill>
              </a:rPr>
              <a:t>to be held </a:t>
            </a:r>
            <a:r>
              <a:rPr lang="en-US" sz="1400" dirty="0"/>
              <a:t>and retained by department and not sold – includes gifts of intellectual property </a:t>
            </a:r>
            <a:r>
              <a:rPr lang="en-US" sz="1400" dirty="0" smtClean="0"/>
              <a:t>rights</a:t>
            </a:r>
          </a:p>
          <a:p>
            <a:pPr lvl="1" eaLnBrk="1" hangingPunct="1">
              <a:lnSpc>
                <a:spcPct val="80000"/>
              </a:lnSpc>
            </a:pPr>
            <a:r>
              <a:rPr lang="en-US" sz="1400" b="1" dirty="0">
                <a:solidFill>
                  <a:schemeClr val="accent4">
                    <a:lumMod val="50000"/>
                  </a:schemeClr>
                </a:solidFill>
              </a:rPr>
              <a:t>Real Estate to be held </a:t>
            </a:r>
            <a:r>
              <a:rPr lang="en-US" sz="1400" dirty="0"/>
              <a:t>and used by </a:t>
            </a:r>
            <a:r>
              <a:rPr lang="en-US" sz="1400" dirty="0" smtClean="0"/>
              <a:t>UCSD</a:t>
            </a:r>
          </a:p>
          <a:p>
            <a:pPr lvl="1" eaLnBrk="1" hangingPunct="1">
              <a:lnSpc>
                <a:spcPct val="80000"/>
              </a:lnSpc>
            </a:pPr>
            <a:r>
              <a:rPr lang="en-US" sz="1400" dirty="0" smtClean="0"/>
              <a:t>Bequests that do not specifically state “UC San Diego Foundation” or a Foundation fund</a:t>
            </a:r>
          </a:p>
          <a:p>
            <a:pPr lvl="1" eaLnBrk="1" hangingPunct="1">
              <a:lnSpc>
                <a:spcPct val="80000"/>
              </a:lnSpc>
            </a:pPr>
            <a:r>
              <a:rPr lang="en-US" sz="1400" dirty="0"/>
              <a:t>Any gift where a case cannot be made that the donor made an error and did not intend it to go to the </a:t>
            </a:r>
            <a:r>
              <a:rPr lang="en-US" sz="1400" dirty="0" smtClean="0"/>
              <a:t>Foundation</a:t>
            </a:r>
          </a:p>
          <a:p>
            <a:pPr lvl="1" eaLnBrk="1" hangingPunct="1">
              <a:lnSpc>
                <a:spcPct val="80000"/>
              </a:lnSpc>
            </a:pPr>
            <a:r>
              <a:rPr lang="en-US" sz="1400" dirty="0" smtClean="0"/>
              <a:t>All items classified as Grants, Contracts, or Business Agreements</a:t>
            </a:r>
          </a:p>
          <a:p>
            <a:pPr lvl="1" eaLnBrk="1" hangingPunct="1">
              <a:lnSpc>
                <a:spcPct val="80000"/>
              </a:lnSpc>
              <a:buFont typeface="Wingdings" pitchFamily="2" charset="2"/>
              <a:buNone/>
            </a:pPr>
            <a:endParaRPr lang="en-US" sz="1400" dirty="0" smtClean="0"/>
          </a:p>
          <a:p>
            <a:pPr lvl="1" eaLnBrk="1" hangingPunct="1">
              <a:lnSpc>
                <a:spcPct val="80000"/>
              </a:lnSpc>
              <a:buFont typeface="Wingdings" pitchFamily="2" charset="2"/>
              <a:buNone/>
            </a:pPr>
            <a:endParaRPr lang="en-US" sz="1400" dirty="0" smtClean="0"/>
          </a:p>
        </p:txBody>
      </p:sp>
      <p:sp>
        <p:nvSpPr>
          <p:cNvPr id="37892" name="Rectangle 4"/>
          <p:cNvSpPr>
            <a:spLocks noGrp="1" noChangeArrowheads="1"/>
          </p:cNvSpPr>
          <p:nvPr>
            <p:ph sz="half" idx="2"/>
          </p:nvPr>
        </p:nvSpPr>
        <p:spPr>
          <a:xfrm>
            <a:off x="4572000" y="2362200"/>
            <a:ext cx="4038600" cy="4267200"/>
          </a:xfrm>
        </p:spPr>
        <p:txBody>
          <a:bodyPr/>
          <a:lstStyle/>
          <a:p>
            <a:pPr eaLnBrk="1" hangingPunct="1">
              <a:lnSpc>
                <a:spcPct val="90000"/>
              </a:lnSpc>
            </a:pPr>
            <a:r>
              <a:rPr lang="en-US" sz="2000" b="1" dirty="0" smtClean="0"/>
              <a:t>UC San Diego Foundation</a:t>
            </a:r>
          </a:p>
          <a:p>
            <a:pPr lvl="1" eaLnBrk="1" hangingPunct="1">
              <a:lnSpc>
                <a:spcPct val="90000"/>
              </a:lnSpc>
            </a:pPr>
            <a:r>
              <a:rPr lang="en-US" sz="1400" dirty="0"/>
              <a:t>Previously established Foundation Funds</a:t>
            </a:r>
          </a:p>
          <a:p>
            <a:pPr lvl="1" eaLnBrk="1" hangingPunct="1">
              <a:lnSpc>
                <a:spcPct val="90000"/>
              </a:lnSpc>
            </a:pPr>
            <a:r>
              <a:rPr lang="en-US" sz="1400" dirty="0" smtClean="0"/>
              <a:t>Gifts made to funds that will be ongoing with a balance maintained over period of years</a:t>
            </a:r>
          </a:p>
          <a:p>
            <a:pPr lvl="1" eaLnBrk="1" hangingPunct="1">
              <a:lnSpc>
                <a:spcPct val="90000"/>
              </a:lnSpc>
            </a:pPr>
            <a:r>
              <a:rPr lang="en-US" sz="1400" dirty="0" smtClean="0"/>
              <a:t>Annual funds and other higher volume gifts</a:t>
            </a:r>
          </a:p>
          <a:p>
            <a:pPr lvl="1" eaLnBrk="1" hangingPunct="1">
              <a:lnSpc>
                <a:spcPct val="90000"/>
              </a:lnSpc>
            </a:pPr>
            <a:r>
              <a:rPr lang="en-US" sz="1400" dirty="0" smtClean="0"/>
              <a:t>Fundraising events managed by Development (gifts with quid pro quo)</a:t>
            </a:r>
          </a:p>
          <a:p>
            <a:pPr lvl="1" eaLnBrk="1" hangingPunct="1">
              <a:lnSpc>
                <a:spcPct val="90000"/>
              </a:lnSpc>
            </a:pPr>
            <a:r>
              <a:rPr lang="en-US" sz="1400" b="1" dirty="0" smtClean="0">
                <a:solidFill>
                  <a:schemeClr val="accent4">
                    <a:lumMod val="50000"/>
                  </a:schemeClr>
                </a:solidFill>
              </a:rPr>
              <a:t>Gifts-in-kind to be sold</a:t>
            </a:r>
          </a:p>
          <a:p>
            <a:pPr lvl="1" eaLnBrk="1" hangingPunct="1">
              <a:lnSpc>
                <a:spcPct val="90000"/>
              </a:lnSpc>
            </a:pPr>
            <a:r>
              <a:rPr lang="en-US" sz="1400" b="1" dirty="0">
                <a:solidFill>
                  <a:schemeClr val="accent4">
                    <a:lumMod val="50000"/>
                  </a:schemeClr>
                </a:solidFill>
              </a:rPr>
              <a:t>Real estate for </a:t>
            </a:r>
            <a:r>
              <a:rPr lang="en-US" sz="1400" b="1" dirty="0" smtClean="0">
                <a:solidFill>
                  <a:schemeClr val="accent4">
                    <a:lumMod val="50000"/>
                  </a:schemeClr>
                </a:solidFill>
              </a:rPr>
              <a:t>sale</a:t>
            </a:r>
          </a:p>
          <a:p>
            <a:pPr lvl="1" eaLnBrk="1" hangingPunct="1">
              <a:lnSpc>
                <a:spcPct val="90000"/>
              </a:lnSpc>
            </a:pPr>
            <a:r>
              <a:rPr lang="en-US" sz="1400" dirty="0" smtClean="0"/>
              <a:t>Most planned/deferred gifts (Lead Trusts, Life Estates, Gift Annuities &amp; Charitable Remainder Trusts)</a:t>
            </a:r>
          </a:p>
          <a:p>
            <a:pPr lvl="1" eaLnBrk="1" hangingPunct="1">
              <a:lnSpc>
                <a:spcPct val="90000"/>
              </a:lnSpc>
            </a:pPr>
            <a:r>
              <a:rPr lang="en-US" sz="1400" dirty="0" smtClean="0"/>
              <a:t>Most endowed gifts </a:t>
            </a:r>
          </a:p>
          <a:p>
            <a:pPr lvl="1" eaLnBrk="1" hangingPunct="1">
              <a:lnSpc>
                <a:spcPct val="90000"/>
              </a:lnSpc>
            </a:pPr>
            <a:r>
              <a:rPr lang="en-US" sz="1400" dirty="0" smtClean="0"/>
              <a:t>Most gifts for capital projects</a:t>
            </a:r>
          </a:p>
          <a:p>
            <a:pPr lvl="1" eaLnBrk="1" hangingPunct="1">
              <a:lnSpc>
                <a:spcPct val="90000"/>
              </a:lnSpc>
              <a:buFont typeface="Wingdings" pitchFamily="2" charset="2"/>
              <a:buNone/>
            </a:pPr>
            <a:endParaRPr lang="en-US" sz="1400" dirty="0" smtClean="0"/>
          </a:p>
          <a:p>
            <a:pPr lvl="1" eaLnBrk="1" hangingPunct="1">
              <a:lnSpc>
                <a:spcPct val="90000"/>
              </a:lnSpc>
              <a:buFont typeface="Wingdings" pitchFamily="2" charset="2"/>
              <a:buNone/>
            </a:pPr>
            <a:endParaRPr lang="en-US" dirty="0" smtClean="0"/>
          </a:p>
        </p:txBody>
      </p:sp>
      <p:sp>
        <p:nvSpPr>
          <p:cNvPr id="5" name="Rectangle 4"/>
          <p:cNvSpPr/>
          <p:nvPr/>
        </p:nvSpPr>
        <p:spPr>
          <a:xfrm>
            <a:off x="6661298" y="21266"/>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8229600" cy="9144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4000" b="1" dirty="0" smtClean="0">
                <a:solidFill>
                  <a:srgbClr val="FF0000"/>
                </a:solidFill>
              </a:rPr>
              <a:t>Documentation</a:t>
            </a:r>
          </a:p>
        </p:txBody>
      </p:sp>
      <p:sp>
        <p:nvSpPr>
          <p:cNvPr id="23555" name="Rectangle 3"/>
          <p:cNvSpPr>
            <a:spLocks noGrp="1" noChangeArrowheads="1"/>
          </p:cNvSpPr>
          <p:nvPr>
            <p:ph idx="1"/>
          </p:nvPr>
        </p:nvSpPr>
        <p:spPr>
          <a:xfrm>
            <a:off x="457200" y="1676400"/>
            <a:ext cx="8229600" cy="4038600"/>
          </a:xfrm>
        </p:spPr>
        <p:txBody>
          <a:bodyPr/>
          <a:lstStyle/>
          <a:p>
            <a:pPr eaLnBrk="1" hangingPunct="1">
              <a:lnSpc>
                <a:spcPct val="90000"/>
              </a:lnSpc>
              <a:buFontTx/>
              <a:buNone/>
            </a:pPr>
            <a:endParaRPr lang="en-US" sz="2400" b="1" dirty="0" smtClean="0">
              <a:solidFill>
                <a:schemeClr val="accent4">
                  <a:lumMod val="75000"/>
                </a:schemeClr>
              </a:solidFill>
            </a:endParaRPr>
          </a:p>
          <a:p>
            <a:pPr marL="0" indent="0" eaLnBrk="1" hangingPunct="1">
              <a:lnSpc>
                <a:spcPct val="90000"/>
              </a:lnSpc>
              <a:buNone/>
            </a:pPr>
            <a:endParaRPr lang="en-US" sz="2400" dirty="0" smtClean="0">
              <a:solidFill>
                <a:srgbClr val="FF0000"/>
              </a:solidFill>
            </a:endParaRPr>
          </a:p>
          <a:p>
            <a:pPr eaLnBrk="1" hangingPunct="1">
              <a:lnSpc>
                <a:spcPct val="90000"/>
              </a:lnSpc>
            </a:pPr>
            <a:r>
              <a:rPr lang="en-US" sz="2400" dirty="0" smtClean="0"/>
              <a:t>A gift or pledge letter from the donor, or a solicitation letter that was sent to many (documentation is required for all gifts over $10,000; otherwise encouraged)</a:t>
            </a:r>
          </a:p>
          <a:p>
            <a:pPr eaLnBrk="1" hangingPunct="1">
              <a:lnSpc>
                <a:spcPct val="90000"/>
              </a:lnSpc>
            </a:pPr>
            <a:r>
              <a:rPr lang="en-US" sz="2400" dirty="0" smtClean="0"/>
              <a:t>Where do I get a gift letter sample and what does it need to contain?  </a:t>
            </a:r>
            <a:r>
              <a:rPr lang="en-US" sz="2400" b="1" dirty="0" smtClean="0">
                <a:solidFill>
                  <a:schemeClr val="accent1"/>
                </a:solidFill>
              </a:rPr>
              <a:t>ON the Gift Processing Website!! </a:t>
            </a:r>
          </a:p>
          <a:p>
            <a:pPr eaLnBrk="1" hangingPunct="1">
              <a:lnSpc>
                <a:spcPct val="90000"/>
              </a:lnSpc>
            </a:pPr>
            <a:r>
              <a:rPr lang="en-US" sz="2400" dirty="0" smtClean="0"/>
              <a:t>Samples </a:t>
            </a:r>
            <a:r>
              <a:rPr lang="en-US" sz="2400" dirty="0"/>
              <a:t>are here</a:t>
            </a:r>
            <a:r>
              <a:rPr lang="en-US" sz="2400" dirty="0" smtClean="0"/>
              <a:t>: </a:t>
            </a:r>
            <a:r>
              <a:rPr lang="en-US" sz="2400" dirty="0">
                <a:hlinkClick r:id="rId2"/>
              </a:rPr>
              <a:t>http://</a:t>
            </a:r>
            <a:r>
              <a:rPr lang="en-US" sz="2400" dirty="0" smtClean="0">
                <a:hlinkClick r:id="rId2"/>
              </a:rPr>
              <a:t>blink.ucsd.edu/sponsor/gift-processing/agreement-templates.html</a:t>
            </a:r>
            <a:endParaRPr lang="en-US" sz="2400" dirty="0" smtClean="0"/>
          </a:p>
          <a:p>
            <a:pPr eaLnBrk="1" hangingPunct="1">
              <a:lnSpc>
                <a:spcPct val="90000"/>
              </a:lnSpc>
            </a:pPr>
            <a:endParaRPr lang="en-US" sz="2400"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spTree>
    <p:extLst>
      <p:ext uri="{BB962C8B-B14F-4D97-AF65-F5344CB8AC3E}">
        <p14:creationId xmlns:p14="http://schemas.microsoft.com/office/powerpoint/2010/main" val="894178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the gift document need to contain?</a:t>
            </a:r>
            <a:endParaRPr lang="en-US" sz="3200" dirty="0"/>
          </a:p>
        </p:txBody>
      </p:sp>
      <p:sp>
        <p:nvSpPr>
          <p:cNvPr id="3" name="Content Placeholder 2"/>
          <p:cNvSpPr>
            <a:spLocks noGrp="1"/>
          </p:cNvSpPr>
          <p:nvPr>
            <p:ph idx="1"/>
          </p:nvPr>
        </p:nvSpPr>
        <p:spPr/>
        <p:txBody>
          <a:bodyPr/>
          <a:lstStyle/>
          <a:p>
            <a:pPr marL="0" indent="0" eaLnBrk="1" hangingPunct="1">
              <a:lnSpc>
                <a:spcPct val="90000"/>
              </a:lnSpc>
              <a:buNone/>
            </a:pPr>
            <a:r>
              <a:rPr lang="en-US" sz="2400" dirty="0"/>
              <a:t>It </a:t>
            </a:r>
            <a:r>
              <a:rPr lang="en-US" sz="2400" dirty="0" smtClean="0"/>
              <a:t>should contain:</a:t>
            </a:r>
            <a:endParaRPr lang="en-US" sz="2400" dirty="0"/>
          </a:p>
          <a:p>
            <a:pPr eaLnBrk="1" hangingPunct="1">
              <a:lnSpc>
                <a:spcPct val="90000"/>
              </a:lnSpc>
            </a:pPr>
            <a:r>
              <a:rPr lang="en-US" sz="2400" dirty="0"/>
              <a:t>Statement :</a:t>
            </a:r>
            <a:r>
              <a:rPr lang="en-US" sz="2400" dirty="0" smtClean="0"/>
              <a:t> </a:t>
            </a:r>
            <a:r>
              <a:rPr lang="en-US" sz="2400" dirty="0"/>
              <a:t>making an irrevocable gift ( intent)</a:t>
            </a:r>
          </a:p>
          <a:p>
            <a:pPr eaLnBrk="1" hangingPunct="1">
              <a:lnSpc>
                <a:spcPct val="90000"/>
              </a:lnSpc>
            </a:pPr>
            <a:r>
              <a:rPr lang="en-US" sz="2400" dirty="0"/>
              <a:t>Amount being given, or </a:t>
            </a:r>
            <a:r>
              <a:rPr lang="en-US" sz="2400" dirty="0" smtClean="0"/>
              <a:t>description of what </a:t>
            </a:r>
            <a:r>
              <a:rPr lang="en-US" sz="2400" dirty="0"/>
              <a:t>is being given</a:t>
            </a:r>
          </a:p>
          <a:p>
            <a:pPr eaLnBrk="1" hangingPunct="1">
              <a:lnSpc>
                <a:spcPct val="90000"/>
              </a:lnSpc>
            </a:pPr>
            <a:r>
              <a:rPr lang="en-US" sz="2400" dirty="0"/>
              <a:t>If a pledge, terms of payment ( </a:t>
            </a:r>
            <a:r>
              <a:rPr lang="en-US" sz="2400" dirty="0" smtClean="0"/>
              <a:t>not </a:t>
            </a:r>
            <a:r>
              <a:rPr lang="en-US" sz="2400" dirty="0"/>
              <a:t>to exceed </a:t>
            </a:r>
            <a:r>
              <a:rPr lang="en-US" sz="2400" dirty="0" smtClean="0"/>
              <a:t>five years)</a:t>
            </a:r>
            <a:endParaRPr lang="en-US" sz="2400" dirty="0"/>
          </a:p>
          <a:p>
            <a:pPr eaLnBrk="1" hangingPunct="1">
              <a:lnSpc>
                <a:spcPct val="90000"/>
              </a:lnSpc>
            </a:pPr>
            <a:r>
              <a:rPr lang="en-US" sz="2400" dirty="0"/>
              <a:t>Use/purpose of gift</a:t>
            </a:r>
          </a:p>
          <a:p>
            <a:pPr eaLnBrk="1" hangingPunct="1">
              <a:lnSpc>
                <a:spcPct val="90000"/>
              </a:lnSpc>
            </a:pPr>
            <a:r>
              <a:rPr lang="en-US" sz="2400" dirty="0"/>
              <a:t>Type of fund – expendable or endowed</a:t>
            </a:r>
          </a:p>
          <a:p>
            <a:pPr eaLnBrk="1" hangingPunct="1">
              <a:lnSpc>
                <a:spcPct val="90000"/>
              </a:lnSpc>
            </a:pPr>
            <a:r>
              <a:rPr lang="en-US" sz="2400" dirty="0"/>
              <a:t>What unit/area it benefit</a:t>
            </a:r>
          </a:p>
          <a:p>
            <a:pPr eaLnBrk="1" hangingPunct="1">
              <a:lnSpc>
                <a:spcPct val="90000"/>
              </a:lnSpc>
            </a:pPr>
            <a:r>
              <a:rPr lang="en-US" sz="2400" dirty="0"/>
              <a:t>Who will oversee the </a:t>
            </a:r>
            <a:r>
              <a:rPr lang="en-US" sz="2400" dirty="0" smtClean="0"/>
              <a:t>use</a:t>
            </a:r>
          </a:p>
          <a:p>
            <a:pPr marL="0" indent="0" eaLnBrk="1" hangingPunct="1">
              <a:lnSpc>
                <a:spcPct val="90000"/>
              </a:lnSpc>
              <a:buNone/>
            </a:pPr>
            <a:endParaRPr lang="en-US" sz="2400" dirty="0" smtClean="0"/>
          </a:p>
          <a:p>
            <a:pPr marL="0" indent="0" eaLnBrk="1" hangingPunct="1">
              <a:lnSpc>
                <a:spcPct val="90000"/>
              </a:lnSpc>
              <a:buNone/>
            </a:pPr>
            <a:r>
              <a:rPr lang="en-US" sz="2400" dirty="0" smtClean="0">
                <a:solidFill>
                  <a:schemeClr val="accent1"/>
                </a:solidFill>
              </a:rPr>
              <a:t>Yeah!!….no more gift fee disclosure!</a:t>
            </a:r>
            <a:endParaRPr lang="en-US" sz="2400" dirty="0">
              <a:solidFill>
                <a:schemeClr val="accent1"/>
              </a:solidFill>
            </a:endParaRPr>
          </a:p>
          <a:p>
            <a:endParaRPr lang="en-US" dirty="0"/>
          </a:p>
        </p:txBody>
      </p:sp>
      <p:sp>
        <p:nvSpPr>
          <p:cNvPr id="4" name="Rectangle 3"/>
          <p:cNvSpPr/>
          <p:nvPr/>
        </p:nvSpPr>
        <p:spPr>
          <a:xfrm>
            <a:off x="6172200" y="5334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09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848475" cy="641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65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666750"/>
          </a:xfrm>
        </p:spPr>
        <p:txBody>
          <a:bodyPr/>
          <a:lstStyle/>
          <a:p>
            <a:pPr eaLnBrk="1" hangingPunct="1"/>
            <a:r>
              <a:rPr lang="en-US" sz="3600" b="1" dirty="0" smtClean="0">
                <a:solidFill>
                  <a:srgbClr val="FF0000"/>
                </a:solidFill>
              </a:rPr>
              <a:t>A Fund</a:t>
            </a:r>
          </a:p>
        </p:txBody>
      </p:sp>
      <p:sp>
        <p:nvSpPr>
          <p:cNvPr id="24579" name="Rectangle 3"/>
          <p:cNvSpPr>
            <a:spLocks noGrp="1" noChangeArrowheads="1"/>
          </p:cNvSpPr>
          <p:nvPr>
            <p:ph idx="1"/>
          </p:nvPr>
        </p:nvSpPr>
        <p:spPr>
          <a:xfrm>
            <a:off x="457200" y="1219201"/>
            <a:ext cx="8229600" cy="5105400"/>
          </a:xfrm>
        </p:spPr>
        <p:txBody>
          <a:bodyPr/>
          <a:lstStyle/>
          <a:p>
            <a:pPr eaLnBrk="1" hangingPunct="1">
              <a:lnSpc>
                <a:spcPct val="90000"/>
              </a:lnSpc>
            </a:pPr>
            <a:r>
              <a:rPr lang="en-US" sz="2400" dirty="0" smtClean="0">
                <a:solidFill>
                  <a:srgbClr val="FF0000"/>
                </a:solidFill>
              </a:rPr>
              <a:t>A Fund is the “home” for the gift in terms of accounting for it.  It’s like having a savings or checking account just for that gift purpose, or if equipment, just for those items</a:t>
            </a:r>
          </a:p>
          <a:p>
            <a:pPr eaLnBrk="1" hangingPunct="1">
              <a:lnSpc>
                <a:spcPct val="90000"/>
              </a:lnSpc>
            </a:pPr>
            <a:r>
              <a:rPr lang="en-US" sz="2400" dirty="0" smtClean="0"/>
              <a:t>We need either a Regents or Foundation gift fund number the gift may be placed in, or a request for a new gift fund if needed</a:t>
            </a:r>
          </a:p>
          <a:p>
            <a:pPr lvl="1" eaLnBrk="1" hangingPunct="1">
              <a:lnSpc>
                <a:spcPct val="90000"/>
              </a:lnSpc>
            </a:pPr>
            <a:r>
              <a:rPr lang="en-US" dirty="0" smtClean="0"/>
              <a:t>Fund Accounting rules = all gifts for a similar purpose may be allocated to the same fund  </a:t>
            </a:r>
          </a:p>
          <a:p>
            <a:pPr lvl="1" eaLnBrk="1" hangingPunct="1">
              <a:lnSpc>
                <a:spcPct val="90000"/>
              </a:lnSpc>
            </a:pPr>
            <a:r>
              <a:rPr lang="en-US" dirty="0" smtClean="0"/>
              <a:t>New funds are usually </a:t>
            </a:r>
            <a:r>
              <a:rPr lang="en-US" smtClean="0"/>
              <a:t>created only when </a:t>
            </a:r>
            <a:r>
              <a:rPr lang="en-US" dirty="0" smtClean="0"/>
              <a:t>a unique purpose cannot be attributed to an existing fund</a:t>
            </a:r>
          </a:p>
          <a:p>
            <a:pPr lvl="1" eaLnBrk="1" hangingPunct="1">
              <a:lnSpc>
                <a:spcPct val="90000"/>
              </a:lnSpc>
            </a:pPr>
            <a:r>
              <a:rPr lang="en-US" dirty="0" smtClean="0"/>
              <a:t>Need a new fund info sheet for a Foundation gift?</a:t>
            </a:r>
          </a:p>
          <a:p>
            <a:pPr marL="393700" lvl="1" indent="0" eaLnBrk="1" hangingPunct="1">
              <a:lnSpc>
                <a:spcPct val="90000"/>
              </a:lnSpc>
              <a:buNone/>
            </a:pPr>
            <a:r>
              <a:rPr lang="en-US" sz="1600" dirty="0" smtClean="0">
                <a:hlinkClick r:id="rId2"/>
              </a:rPr>
              <a:t>http</a:t>
            </a:r>
            <a:r>
              <a:rPr lang="en-US" sz="1600" dirty="0">
                <a:hlinkClick r:id="rId2"/>
              </a:rPr>
              <a:t>://foundation.ucsd.edu/accounting/foundation-forms.html</a:t>
            </a:r>
            <a:endParaRPr lang="en-US" sz="1600" dirty="0" smtClean="0"/>
          </a:p>
          <a:p>
            <a:pPr lvl="1" eaLnBrk="1" hangingPunct="1">
              <a:lnSpc>
                <a:spcPct val="90000"/>
              </a:lnSpc>
            </a:pPr>
            <a:r>
              <a:rPr lang="en-US" dirty="0" smtClean="0"/>
              <a:t>A Gift Acceptance Form for a Regents gift</a:t>
            </a:r>
          </a:p>
          <a:p>
            <a:pPr marL="393700" lvl="1" indent="0" eaLnBrk="1" hangingPunct="1">
              <a:lnSpc>
                <a:spcPct val="90000"/>
              </a:lnSpc>
              <a:buNone/>
            </a:pPr>
            <a:r>
              <a:rPr lang="en-US" sz="1600" dirty="0" smtClean="0">
                <a:hlinkClick r:id="rId3"/>
              </a:rPr>
              <a:t>http://blink.ucsd.edu/sponsor/gift-processing/forms.html</a:t>
            </a:r>
            <a:endParaRPr lang="en-US" sz="1600" dirty="0" smtClean="0"/>
          </a:p>
          <a:p>
            <a:pPr eaLnBrk="1" hangingPunct="1">
              <a:lnSpc>
                <a:spcPct val="90000"/>
              </a:lnSpc>
              <a:buFontTx/>
              <a:buNone/>
            </a:pPr>
            <a:endParaRPr lang="en-US" sz="2800" dirty="0" smtClean="0"/>
          </a:p>
          <a:p>
            <a:pPr eaLnBrk="1" hangingPunct="1">
              <a:lnSpc>
                <a:spcPct val="90000"/>
              </a:lnSpc>
              <a:buFontTx/>
              <a:buNone/>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9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5105399"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55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5900737" cy="595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774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7"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4101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343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864543" cy="645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72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dirty="0" smtClean="0"/>
              <a:t>A Fund</a:t>
            </a:r>
            <a:endParaRPr lang="en-US" dirty="0"/>
          </a:p>
        </p:txBody>
      </p:sp>
      <p:sp>
        <p:nvSpPr>
          <p:cNvPr id="3" name="Content Placeholder 2"/>
          <p:cNvSpPr>
            <a:spLocks noGrp="1"/>
          </p:cNvSpPr>
          <p:nvPr>
            <p:ph idx="1"/>
          </p:nvPr>
        </p:nvSpPr>
        <p:spPr>
          <a:xfrm>
            <a:off x="457200" y="1524001"/>
            <a:ext cx="8229600" cy="4876800"/>
          </a:xfrm>
        </p:spPr>
        <p:txBody>
          <a:bodyPr/>
          <a:lstStyle/>
          <a:p>
            <a:r>
              <a:rPr lang="en-US" dirty="0" smtClean="0"/>
              <a:t>Also must have proper “coding” in CRM as to:</a:t>
            </a:r>
          </a:p>
          <a:p>
            <a:pPr lvl="1"/>
            <a:r>
              <a:rPr lang="en-US" dirty="0" smtClean="0"/>
              <a:t>Three Levels:  </a:t>
            </a:r>
          </a:p>
          <a:p>
            <a:pPr lvl="2"/>
            <a:r>
              <a:rPr lang="en-US" dirty="0" smtClean="0"/>
              <a:t>Level I – VC Area</a:t>
            </a:r>
          </a:p>
          <a:p>
            <a:pPr lvl="2"/>
            <a:r>
              <a:rPr lang="en-US" dirty="0" smtClean="0"/>
              <a:t>Level II – Division if campus, Department if HS</a:t>
            </a:r>
          </a:p>
          <a:p>
            <a:pPr lvl="2"/>
            <a:r>
              <a:rPr lang="en-US" dirty="0" smtClean="0"/>
              <a:t>Level III – Department if campus, Division if HS</a:t>
            </a:r>
          </a:p>
          <a:p>
            <a:pPr lvl="1"/>
            <a:r>
              <a:rPr lang="en-US" dirty="0" smtClean="0"/>
              <a:t>Fund type:  Endowed or Expendable</a:t>
            </a:r>
          </a:p>
          <a:p>
            <a:r>
              <a:rPr lang="en-US" dirty="0" smtClean="0"/>
              <a:t>Purpose:  </a:t>
            </a:r>
            <a:r>
              <a:rPr lang="en-US" sz="2400" dirty="0"/>
              <a:t>Campus </a:t>
            </a:r>
            <a:r>
              <a:rPr lang="en-US" sz="2400" dirty="0" smtClean="0"/>
              <a:t>Improvement, Department Support, Instructional Support, Research, Student Support, Other Purposes/Unrestricted</a:t>
            </a:r>
          </a:p>
          <a:p>
            <a:endParaRPr lang="en-US" sz="2400" dirty="0" smtClean="0"/>
          </a:p>
          <a:p>
            <a:pPr marL="0" indent="0">
              <a:buNone/>
            </a:pPr>
            <a:r>
              <a:rPr lang="en-US" sz="2400" b="1" dirty="0">
                <a:solidFill>
                  <a:schemeClr val="accent1"/>
                </a:solidFill>
              </a:rPr>
              <a:t>T</a:t>
            </a:r>
            <a:r>
              <a:rPr lang="en-US" sz="2400" b="1" dirty="0" smtClean="0">
                <a:solidFill>
                  <a:schemeClr val="accent1"/>
                </a:solidFill>
              </a:rPr>
              <a:t>he fund coding </a:t>
            </a:r>
            <a:r>
              <a:rPr lang="en-US" sz="2400" b="1" dirty="0">
                <a:solidFill>
                  <a:schemeClr val="accent1"/>
                </a:solidFill>
              </a:rPr>
              <a:t>drives </a:t>
            </a:r>
            <a:r>
              <a:rPr lang="en-US" sz="2400" b="1" dirty="0" smtClean="0">
                <a:solidFill>
                  <a:schemeClr val="accent1"/>
                </a:solidFill>
              </a:rPr>
              <a:t>a lot of the </a:t>
            </a:r>
            <a:r>
              <a:rPr lang="en-US" sz="2400" b="1" dirty="0">
                <a:solidFill>
                  <a:schemeClr val="accent1"/>
                </a:solidFill>
              </a:rPr>
              <a:t>private support </a:t>
            </a:r>
            <a:r>
              <a:rPr lang="en-US" sz="2400" b="1" dirty="0" smtClean="0">
                <a:solidFill>
                  <a:schemeClr val="accent1"/>
                </a:solidFill>
              </a:rPr>
              <a:t>reporting</a:t>
            </a:r>
            <a:r>
              <a:rPr lang="en-US" sz="2400" dirty="0" smtClean="0"/>
              <a:t>  </a:t>
            </a:r>
            <a:endParaRPr lang="en-US" sz="2400" dirty="0"/>
          </a:p>
          <a:p>
            <a:endParaRPr lang="en-US" sz="2400" dirty="0"/>
          </a:p>
        </p:txBody>
      </p:sp>
    </p:spTree>
    <p:extLst>
      <p:ext uri="{BB962C8B-B14F-4D97-AF65-F5344CB8AC3E}">
        <p14:creationId xmlns:p14="http://schemas.microsoft.com/office/powerpoint/2010/main" val="67292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514350"/>
          </a:xfrm>
        </p:spPr>
        <p:txBody>
          <a:bodyPr/>
          <a:lstStyle/>
          <a:p>
            <a:pPr eaLnBrk="1" hangingPunct="1"/>
            <a:r>
              <a:rPr lang="en-US" dirty="0" smtClean="0"/>
              <a:t>Agenda</a:t>
            </a:r>
          </a:p>
        </p:txBody>
      </p:sp>
      <p:sp>
        <p:nvSpPr>
          <p:cNvPr id="3" name="Content Placeholder 2"/>
          <p:cNvSpPr>
            <a:spLocks noGrp="1"/>
          </p:cNvSpPr>
          <p:nvPr>
            <p:ph idx="1"/>
          </p:nvPr>
        </p:nvSpPr>
        <p:spPr>
          <a:xfrm>
            <a:off x="457200" y="1219200"/>
            <a:ext cx="8229600" cy="5257800"/>
          </a:xfrm>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dirty="0" smtClean="0"/>
              <a:t>Overview of Definitions: </a:t>
            </a:r>
          </a:p>
          <a:p>
            <a:pPr marL="640080" lvl="1" indent="-246888" eaLnBrk="1" fontAlgn="auto" hangingPunct="1">
              <a:spcAft>
                <a:spcPts val="0"/>
              </a:spcAft>
              <a:buFont typeface="Wingdings 2"/>
              <a:buNone/>
              <a:defRPr/>
            </a:pPr>
            <a:r>
              <a:rPr lang="en-US" dirty="0" smtClean="0"/>
              <a:t>Gifts – components and tax deductibility</a:t>
            </a:r>
          </a:p>
          <a:p>
            <a:pPr marL="640080" lvl="1" indent="-246888" eaLnBrk="1" fontAlgn="auto" hangingPunct="1">
              <a:spcAft>
                <a:spcPts val="0"/>
              </a:spcAft>
              <a:buFont typeface="Wingdings 2"/>
              <a:buNone/>
              <a:defRPr/>
            </a:pPr>
            <a:r>
              <a:rPr lang="en-US" dirty="0" smtClean="0"/>
              <a:t>Grants  and Contracts: what determines if an award is a gift, a grant, or a contract?</a:t>
            </a:r>
          </a:p>
          <a:p>
            <a:pPr marL="274320" indent="-274320" eaLnBrk="1" fontAlgn="auto" hangingPunct="1">
              <a:spcAft>
                <a:spcPts val="0"/>
              </a:spcAft>
              <a:buClr>
                <a:schemeClr val="accent3"/>
              </a:buClr>
              <a:defRPr/>
            </a:pPr>
            <a:r>
              <a:rPr lang="en-US" dirty="0" smtClean="0"/>
              <a:t>What are all the Rules and how can I know them all?</a:t>
            </a:r>
          </a:p>
          <a:p>
            <a:pPr marL="274320" indent="-274320" eaLnBrk="1" fontAlgn="auto" hangingPunct="1">
              <a:spcAft>
                <a:spcPts val="0"/>
              </a:spcAft>
              <a:buClr>
                <a:schemeClr val="accent3"/>
              </a:buClr>
              <a:defRPr/>
            </a:pPr>
            <a:r>
              <a:rPr lang="en-US" dirty="0" smtClean="0"/>
              <a:t>How do I process a gift?</a:t>
            </a:r>
          </a:p>
          <a:p>
            <a:pPr marL="641033" lvl="1" indent="-274320" eaLnBrk="1" fontAlgn="auto" hangingPunct="1">
              <a:spcAft>
                <a:spcPts val="0"/>
              </a:spcAft>
              <a:buClr>
                <a:schemeClr val="accent3"/>
              </a:buClr>
              <a:defRPr/>
            </a:pPr>
            <a:r>
              <a:rPr lang="en-US" dirty="0"/>
              <a:t>Regents(campus) versus Foundation – which entity should the gift be made to and why?</a:t>
            </a:r>
          </a:p>
          <a:p>
            <a:pPr marL="641033" lvl="1" indent="-274320" eaLnBrk="1" fontAlgn="auto" hangingPunct="1">
              <a:spcAft>
                <a:spcPts val="0"/>
              </a:spcAft>
              <a:buClr>
                <a:schemeClr val="accent3"/>
              </a:buClr>
              <a:defRPr/>
            </a:pPr>
            <a:r>
              <a:rPr lang="en-US" dirty="0" smtClean="0"/>
              <a:t>How is a gift documented?</a:t>
            </a:r>
          </a:p>
          <a:p>
            <a:pPr marL="641033" lvl="1" indent="-274320" eaLnBrk="1" fontAlgn="auto" hangingPunct="1">
              <a:spcAft>
                <a:spcPts val="0"/>
              </a:spcAft>
              <a:buClr>
                <a:schemeClr val="accent3"/>
              </a:buClr>
              <a:buFont typeface="Wingdings 2"/>
              <a:buChar char=""/>
              <a:defRPr/>
            </a:pPr>
            <a:r>
              <a:rPr lang="en-US" dirty="0" smtClean="0"/>
              <a:t>Why do we need a fund?  And what are the types of gift funds?</a:t>
            </a:r>
          </a:p>
          <a:p>
            <a:pPr marL="641033" lvl="1" indent="-274320" eaLnBrk="1" fontAlgn="auto" hangingPunct="1">
              <a:spcAft>
                <a:spcPts val="0"/>
              </a:spcAft>
              <a:buClr>
                <a:schemeClr val="accent3"/>
              </a:buClr>
              <a:buFont typeface="Wingdings 2"/>
              <a:buChar char=""/>
              <a:defRPr/>
            </a:pPr>
            <a:r>
              <a:rPr lang="en-US" dirty="0" smtClean="0"/>
              <a:t>Review and Acceptance</a:t>
            </a:r>
          </a:p>
          <a:p>
            <a:pPr marL="641033" lvl="1" indent="-274320" eaLnBrk="1" fontAlgn="auto" hangingPunct="1">
              <a:spcAft>
                <a:spcPts val="0"/>
              </a:spcAft>
              <a:buClr>
                <a:schemeClr val="accent3"/>
              </a:buClr>
              <a:buFont typeface="Wingdings 2"/>
              <a:buChar char=""/>
              <a:defRPr/>
            </a:pPr>
            <a:r>
              <a:rPr lang="en-US" dirty="0" smtClean="0"/>
              <a:t>Payment</a:t>
            </a:r>
            <a:endParaRPr lang="en-US" dirty="0"/>
          </a:p>
          <a:p>
            <a:pPr marL="641033" lvl="1" indent="-274320" eaLnBrk="1" fontAlgn="auto" hangingPunct="1">
              <a:spcAft>
                <a:spcPts val="0"/>
              </a:spcAft>
              <a:buClr>
                <a:schemeClr val="accent3"/>
              </a:buClr>
              <a:buFont typeface="Wingdings 2"/>
              <a:buChar char=""/>
              <a:defRPr/>
            </a:pPr>
            <a:r>
              <a:rPr lang="en-US" dirty="0" smtClean="0"/>
              <a:t>Gift recording, receipting and acknowledgement process</a:t>
            </a:r>
          </a:p>
          <a:p>
            <a:pPr marL="274320" indent="-274320" eaLnBrk="1" fontAlgn="auto" hangingPunct="1">
              <a:spcAft>
                <a:spcPts val="0"/>
              </a:spcAft>
              <a:buClr>
                <a:schemeClr val="accent3"/>
              </a:buClr>
              <a:buFont typeface="Wingdings 2"/>
              <a:buChar char=""/>
              <a:defRPr/>
            </a:pPr>
            <a:r>
              <a:rPr lang="en-US" dirty="0" smtClean="0"/>
              <a:t>What happens to the gift once it is recorded</a:t>
            </a:r>
            <a:r>
              <a:rPr lang="en-US" dirty="0"/>
              <a:t> </a:t>
            </a:r>
            <a:r>
              <a:rPr lang="en-US" dirty="0" smtClean="0"/>
              <a:t>in CRM?</a:t>
            </a:r>
          </a:p>
          <a:p>
            <a:pPr marL="274320" indent="-274320" eaLnBrk="1" fontAlgn="auto" hangingPunct="1">
              <a:spcAft>
                <a:spcPts val="0"/>
              </a:spcAft>
              <a:buClr>
                <a:schemeClr val="accent3"/>
              </a:buClr>
              <a:buFont typeface="Wingdings 2"/>
              <a:buChar char=""/>
              <a:defRPr/>
            </a:pPr>
            <a:r>
              <a:rPr lang="en-US" dirty="0" smtClean="0"/>
              <a:t>How does a gift get expended?  How do I find out if it has been used?</a:t>
            </a:r>
          </a:p>
          <a:p>
            <a:pPr marL="274320" indent="-274320" eaLnBrk="1" fontAlgn="auto" hangingPunct="1">
              <a:spcAft>
                <a:spcPts val="0"/>
              </a:spcAft>
              <a:buClr>
                <a:schemeClr val="accent3"/>
              </a:buClr>
              <a:buFont typeface="Wingdings 2"/>
              <a:buChar char=""/>
              <a:defRPr/>
            </a:pPr>
            <a:r>
              <a:rPr lang="en-US" dirty="0"/>
              <a:t>Planned </a:t>
            </a:r>
            <a:r>
              <a:rPr lang="en-US" dirty="0" smtClean="0"/>
              <a:t>gifts</a:t>
            </a:r>
          </a:p>
          <a:p>
            <a:pPr marL="274320" indent="-274320" eaLnBrk="1" fontAlgn="auto" hangingPunct="1">
              <a:spcAft>
                <a:spcPts val="0"/>
              </a:spcAft>
              <a:buClr>
                <a:schemeClr val="accent3"/>
              </a:buClr>
              <a:buFont typeface="Wingdings 2"/>
              <a:buChar char=""/>
              <a:defRPr/>
            </a:pPr>
            <a:r>
              <a:rPr lang="en-US" dirty="0" smtClean="0"/>
              <a:t>Policy </a:t>
            </a:r>
            <a:r>
              <a:rPr lang="en-US" dirty="0"/>
              <a:t>references and forms</a:t>
            </a:r>
          </a:p>
          <a:p>
            <a:pPr marL="274320" indent="-274320" eaLnBrk="1" fontAlgn="auto" hangingPunct="1">
              <a:spcAft>
                <a:spcPts val="0"/>
              </a:spcAft>
              <a:buClr>
                <a:schemeClr val="accent3"/>
              </a:buClr>
              <a:buFont typeface="Wingdings 2"/>
              <a:buChar char=""/>
              <a:defRPr/>
            </a:pPr>
            <a:endParaRPr lang="en-US" dirty="0" smtClean="0"/>
          </a:p>
          <a:p>
            <a:pPr marL="0" indent="0" eaLnBrk="1" fontAlgn="auto" hangingPunct="1">
              <a:spcAft>
                <a:spcPts val="0"/>
              </a:spcAft>
              <a:buClr>
                <a:schemeClr val="accent3"/>
              </a:buClr>
              <a:buNone/>
              <a:defRPr/>
            </a:pPr>
            <a:r>
              <a:rPr lang="en-US" dirty="0" smtClean="0"/>
              <a:t>Time and Interest Permitting:</a:t>
            </a:r>
            <a:endParaRPr lang="en-US" dirty="0"/>
          </a:p>
          <a:p>
            <a:pPr marL="274320" indent="-274320" eaLnBrk="1" fontAlgn="auto" hangingPunct="1">
              <a:spcAft>
                <a:spcPts val="0"/>
              </a:spcAft>
              <a:buClr>
                <a:schemeClr val="accent3"/>
              </a:buClr>
              <a:buFont typeface="Wingdings 2"/>
              <a:buChar char=""/>
              <a:defRPr/>
            </a:pPr>
            <a:r>
              <a:rPr lang="en-US" dirty="0" smtClean="0"/>
              <a:t>Special </a:t>
            </a:r>
            <a:r>
              <a:rPr lang="en-US" dirty="0"/>
              <a:t>events  - special rules</a:t>
            </a:r>
          </a:p>
          <a:p>
            <a:pPr marL="274320" lvl="1" indent="-274320" eaLnBrk="1" fontAlgn="auto" hangingPunct="1">
              <a:spcAft>
                <a:spcPts val="0"/>
              </a:spcAft>
              <a:buClr>
                <a:schemeClr val="accent3"/>
              </a:buClr>
              <a:buSzPct val="95000"/>
              <a:buFont typeface="Wingdings 2"/>
              <a:buChar char=""/>
              <a:defRPr/>
            </a:pPr>
            <a:r>
              <a:rPr lang="en-US" dirty="0" smtClean="0"/>
              <a:t>What </a:t>
            </a:r>
            <a:r>
              <a:rPr lang="en-US" dirty="0"/>
              <a:t>is “Private Support”? – Definition and reporting standards</a:t>
            </a:r>
          </a:p>
          <a:p>
            <a:pPr marL="274320" indent="-274320" eaLnBrk="1" fontAlgn="auto" hangingPunct="1">
              <a:spcAft>
                <a:spcPts val="0"/>
              </a:spcAft>
              <a:buClr>
                <a:schemeClr val="accent3"/>
              </a:buClr>
              <a:buFont typeface="Wingdings 2"/>
              <a:buChar char=""/>
              <a:defRPr/>
            </a:pPr>
            <a:r>
              <a:rPr lang="en-US" dirty="0" smtClean="0"/>
              <a:t>Endowment </a:t>
            </a:r>
            <a:r>
              <a:rPr lang="en-US" dirty="0"/>
              <a:t>– what is it and how does it work?  </a:t>
            </a:r>
            <a:r>
              <a:rPr lang="en-US" dirty="0" smtClean="0"/>
              <a:t>Examples</a:t>
            </a:r>
            <a:endParaRPr lang="en-US" dirty="0"/>
          </a:p>
        </p:txBody>
      </p:sp>
    </p:spTree>
    <p:extLst>
      <p:ext uri="{BB962C8B-B14F-4D97-AF65-F5344CB8AC3E}">
        <p14:creationId xmlns:p14="http://schemas.microsoft.com/office/powerpoint/2010/main" val="4218032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smtClean="0"/>
              <a:t>FUND TYPES</a:t>
            </a:r>
          </a:p>
        </p:txBody>
      </p:sp>
      <p:sp>
        <p:nvSpPr>
          <p:cNvPr id="20483" name="Rectangle 4"/>
          <p:cNvSpPr>
            <a:spLocks noGrp="1" noChangeArrowheads="1"/>
          </p:cNvSpPr>
          <p:nvPr>
            <p:ph idx="1"/>
          </p:nvPr>
        </p:nvSpPr>
        <p:spPr/>
        <p:txBody>
          <a:bodyPr/>
          <a:lstStyle/>
          <a:p>
            <a:pPr eaLnBrk="1" hangingPunct="1">
              <a:lnSpc>
                <a:spcPct val="90000"/>
              </a:lnSpc>
              <a:buFontTx/>
              <a:buNone/>
            </a:pPr>
            <a:r>
              <a:rPr lang="en-US" sz="2800" b="1" dirty="0" smtClean="0"/>
              <a:t>Current Funds</a:t>
            </a:r>
            <a:r>
              <a:rPr lang="en-US" sz="2800" dirty="0" smtClean="0"/>
              <a:t>: </a:t>
            </a:r>
            <a:r>
              <a:rPr lang="en-US" sz="2800" b="1" dirty="0" smtClean="0"/>
              <a:t>(Expendable)</a:t>
            </a:r>
          </a:p>
          <a:p>
            <a:pPr eaLnBrk="1" hangingPunct="1">
              <a:lnSpc>
                <a:spcPct val="90000"/>
              </a:lnSpc>
            </a:pPr>
            <a:r>
              <a:rPr lang="en-US" sz="1800" dirty="0" smtClean="0"/>
              <a:t>Current funds are funds that are to be </a:t>
            </a:r>
            <a:r>
              <a:rPr lang="en-US" sz="1800" u="sng" dirty="0" smtClean="0"/>
              <a:t>entirely expended</a:t>
            </a:r>
            <a:r>
              <a:rPr lang="en-US" sz="1800" dirty="0" smtClean="0"/>
              <a:t> for the purpose designated by the donor. </a:t>
            </a:r>
            <a:r>
              <a:rPr lang="en-US" sz="1800" dirty="0"/>
              <a:t> </a:t>
            </a:r>
            <a:r>
              <a:rPr lang="en-US" sz="1800" dirty="0" smtClean="0"/>
              <a:t>Can be either the Regents or Foundation.</a:t>
            </a:r>
          </a:p>
          <a:p>
            <a:pPr lvl="1" eaLnBrk="1" hangingPunct="1">
              <a:lnSpc>
                <a:spcPct val="90000"/>
              </a:lnSpc>
            </a:pPr>
            <a:r>
              <a:rPr lang="en-US" sz="1800" dirty="0" smtClean="0"/>
              <a:t>Once expended, the fund is closed </a:t>
            </a:r>
          </a:p>
          <a:p>
            <a:pPr lvl="1" eaLnBrk="1" hangingPunct="1">
              <a:lnSpc>
                <a:spcPct val="90000"/>
              </a:lnSpc>
            </a:pPr>
            <a:r>
              <a:rPr lang="en-US" sz="1800" dirty="0" smtClean="0"/>
              <a:t>Current funds are not credited with interest earnings…earnings are swept</a:t>
            </a:r>
          </a:p>
          <a:p>
            <a:pPr eaLnBrk="1" hangingPunct="1">
              <a:lnSpc>
                <a:spcPct val="90000"/>
              </a:lnSpc>
              <a:buFontTx/>
              <a:buNone/>
            </a:pPr>
            <a:r>
              <a:rPr lang="en-US" sz="2800" b="1" dirty="0" smtClean="0">
                <a:cs typeface="Times New Roman" pitchFamily="18" charset="0"/>
              </a:rPr>
              <a:t>Endowed Funds: (Permanent)</a:t>
            </a:r>
          </a:p>
          <a:p>
            <a:pPr eaLnBrk="1" hangingPunct="1">
              <a:lnSpc>
                <a:spcPct val="80000"/>
              </a:lnSpc>
            </a:pPr>
            <a:r>
              <a:rPr lang="en-US" sz="1800" dirty="0" smtClean="0">
                <a:cs typeface="Times New Roman" pitchFamily="18" charset="0"/>
              </a:rPr>
              <a:t>Endowments are gift made to be </a:t>
            </a:r>
            <a:r>
              <a:rPr lang="en-US" sz="1800" u="sng" dirty="0" smtClean="0">
                <a:cs typeface="Times New Roman" pitchFamily="18" charset="0"/>
              </a:rPr>
              <a:t>held and invested in perpetuity</a:t>
            </a:r>
            <a:r>
              <a:rPr lang="en-US" sz="1800" dirty="0" smtClean="0">
                <a:cs typeface="Times New Roman" pitchFamily="18" charset="0"/>
              </a:rPr>
              <a:t>:</a:t>
            </a:r>
          </a:p>
          <a:p>
            <a:pPr eaLnBrk="1" hangingPunct="1">
              <a:lnSpc>
                <a:spcPct val="80000"/>
              </a:lnSpc>
            </a:pPr>
            <a:r>
              <a:rPr lang="en-US" sz="1800" dirty="0" smtClean="0">
                <a:cs typeface="Times New Roman" pitchFamily="18" charset="0"/>
              </a:rPr>
              <a:t>The principal is never spent to ensure growth and long term funding Endowments require special </a:t>
            </a:r>
            <a:r>
              <a:rPr lang="en-US" sz="1800" dirty="0" smtClean="0">
                <a:hlinkClick r:id="rId2"/>
              </a:rPr>
              <a:t>gift language</a:t>
            </a:r>
            <a:endParaRPr lang="en-US" sz="2000" dirty="0" smtClean="0">
              <a:cs typeface="Times New Roman" pitchFamily="18" charset="0"/>
            </a:endParaRPr>
          </a:p>
          <a:p>
            <a:pPr eaLnBrk="1" hangingPunct="1">
              <a:lnSpc>
                <a:spcPct val="80000"/>
              </a:lnSpc>
            </a:pPr>
            <a:r>
              <a:rPr lang="en-US" sz="1800" dirty="0" smtClean="0">
                <a:cs typeface="Times New Roman" pitchFamily="18" charset="0"/>
              </a:rPr>
              <a:t>Endowments can be held by either the Regents or Foundation</a:t>
            </a:r>
          </a:p>
          <a:p>
            <a:pPr eaLnBrk="1" hangingPunct="1">
              <a:lnSpc>
                <a:spcPct val="80000"/>
              </a:lnSpc>
            </a:pPr>
            <a:r>
              <a:rPr lang="en-US" sz="1800" dirty="0" smtClean="0">
                <a:cs typeface="Times New Roman" pitchFamily="18" charset="0"/>
              </a:rPr>
              <a:t>Endowment Spending Policies allow for spending some of the </a:t>
            </a:r>
            <a:r>
              <a:rPr lang="en-US" sz="1800" i="1" dirty="0" smtClean="0">
                <a:cs typeface="Times New Roman" pitchFamily="18" charset="0"/>
              </a:rPr>
              <a:t>annual</a:t>
            </a:r>
            <a:r>
              <a:rPr lang="en-US" sz="1800" dirty="0" smtClean="0">
                <a:cs typeface="Times New Roman" pitchFamily="18" charset="0"/>
              </a:rPr>
              <a:t> </a:t>
            </a:r>
            <a:r>
              <a:rPr lang="en-US" sz="1800" i="1" dirty="0" smtClean="0">
                <a:cs typeface="Times New Roman" pitchFamily="18" charset="0"/>
              </a:rPr>
              <a:t>return</a:t>
            </a:r>
            <a:r>
              <a:rPr lang="en-US" sz="1800" dirty="0" smtClean="0">
                <a:cs typeface="Times New Roman" pitchFamily="18" charset="0"/>
              </a:rPr>
              <a:t>  This “spending” is then made available to the Departments</a:t>
            </a:r>
          </a:p>
          <a:p>
            <a:pPr eaLnBrk="1" hangingPunct="1">
              <a:lnSpc>
                <a:spcPct val="80000"/>
              </a:lnSpc>
            </a:pPr>
            <a:r>
              <a:rPr lang="en-US" sz="1800" dirty="0" smtClean="0">
                <a:cs typeface="Times New Roman" pitchFamily="18" charset="0"/>
              </a:rPr>
              <a:t>More  on how endowment works at the end</a:t>
            </a:r>
          </a:p>
        </p:txBody>
      </p:sp>
      <p:sp>
        <p:nvSpPr>
          <p:cNvPr id="4" name="Rectangle 3"/>
          <p:cNvSpPr/>
          <p:nvPr/>
        </p:nvSpPr>
        <p:spPr>
          <a:xfrm>
            <a:off x="6324600" y="3810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sz="4400" dirty="0" smtClean="0"/>
              <a:t>ESP CRM - Chart of Accts Example</a:t>
            </a:r>
            <a:endParaRPr lang="en-US" sz="4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75510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834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533400"/>
            <a:ext cx="8305800" cy="533400"/>
          </a:xfrm>
        </p:spPr>
        <p:txBody>
          <a:bodyPr/>
          <a:lstStyle/>
          <a:p>
            <a:pPr eaLnBrk="1" hangingPunct="1"/>
            <a:r>
              <a:rPr lang="en-US" sz="3600" b="1" dirty="0" smtClean="0">
                <a:solidFill>
                  <a:srgbClr val="FF0000"/>
                </a:solidFill>
              </a:rPr>
              <a:t>Gift Acceptance</a:t>
            </a:r>
          </a:p>
        </p:txBody>
      </p:sp>
      <p:sp>
        <p:nvSpPr>
          <p:cNvPr id="18435" name="Rectangle 3"/>
          <p:cNvSpPr>
            <a:spLocks noGrp="1" noChangeArrowheads="1"/>
          </p:cNvSpPr>
          <p:nvPr>
            <p:ph idx="1"/>
          </p:nvPr>
        </p:nvSpPr>
        <p:spPr>
          <a:xfrm>
            <a:off x="1062038" y="1295400"/>
            <a:ext cx="7769225" cy="5181600"/>
          </a:xfrm>
        </p:spPr>
        <p:txBody>
          <a:bodyPr/>
          <a:lstStyle/>
          <a:p>
            <a:pPr marL="0" indent="0" eaLnBrk="1" hangingPunct="1">
              <a:lnSpc>
                <a:spcPct val="90000"/>
              </a:lnSpc>
              <a:spcBef>
                <a:spcPct val="0"/>
              </a:spcBef>
              <a:buNone/>
            </a:pPr>
            <a:r>
              <a:rPr lang="en-US" sz="2400" dirty="0"/>
              <a:t>Delegation of Authority for Gift Acceptance</a:t>
            </a:r>
            <a:br>
              <a:rPr lang="en-US" sz="2400" dirty="0"/>
            </a:br>
            <a:r>
              <a:rPr lang="en-US" sz="2400" u="sng" dirty="0"/>
              <a:t>Regents or Foundation Gifts </a:t>
            </a:r>
            <a:endParaRPr lang="en-US" sz="2400" u="sng" dirty="0" smtClean="0">
              <a:cs typeface="Times New Roman" pitchFamily="18" charset="0"/>
            </a:endParaRPr>
          </a:p>
          <a:p>
            <a:pPr marL="463550" indent="-463550" eaLnBrk="1" hangingPunct="1">
              <a:lnSpc>
                <a:spcPct val="90000"/>
              </a:lnSpc>
              <a:spcBef>
                <a:spcPct val="0"/>
              </a:spcBef>
            </a:pPr>
            <a:endParaRPr lang="en-US" sz="2400" dirty="0">
              <a:cs typeface="Times New Roman" pitchFamily="18" charset="0"/>
            </a:endParaRPr>
          </a:p>
          <a:p>
            <a:pPr marL="463550" indent="-463550" eaLnBrk="1" hangingPunct="1">
              <a:lnSpc>
                <a:spcPct val="90000"/>
              </a:lnSpc>
              <a:spcBef>
                <a:spcPct val="0"/>
              </a:spcBef>
            </a:pPr>
            <a:r>
              <a:rPr lang="en-US" sz="2400" dirty="0" smtClean="0">
                <a:cs typeface="Times New Roman" pitchFamily="18" charset="0"/>
              </a:rPr>
              <a:t>Over $5 Million: UC President</a:t>
            </a:r>
          </a:p>
          <a:p>
            <a:pPr marL="463550" indent="-463550" eaLnBrk="1" hangingPunct="1">
              <a:lnSpc>
                <a:spcPct val="90000"/>
              </a:lnSpc>
              <a:spcBef>
                <a:spcPct val="0"/>
              </a:spcBef>
            </a:pPr>
            <a:r>
              <a:rPr lang="en-US" sz="2400" dirty="0" smtClean="0">
                <a:cs typeface="Times New Roman" pitchFamily="18" charset="0"/>
              </a:rPr>
              <a:t>Up to $5 Million: Chancellor</a:t>
            </a:r>
          </a:p>
          <a:p>
            <a:pPr marL="463550" indent="-463550" eaLnBrk="1" hangingPunct="1">
              <a:lnSpc>
                <a:spcPct val="90000"/>
              </a:lnSpc>
              <a:spcBef>
                <a:spcPct val="0"/>
              </a:spcBef>
            </a:pPr>
            <a:r>
              <a:rPr lang="en-US" sz="2400" dirty="0" smtClean="0">
                <a:cs typeface="Times New Roman" pitchFamily="18" charset="0"/>
              </a:rPr>
              <a:t>Up to $1 Million: VC- Advancement </a:t>
            </a:r>
          </a:p>
          <a:p>
            <a:pPr marL="463550" indent="-463550" eaLnBrk="1" hangingPunct="1">
              <a:lnSpc>
                <a:spcPct val="90000"/>
              </a:lnSpc>
              <a:spcBef>
                <a:spcPct val="0"/>
              </a:spcBef>
            </a:pPr>
            <a:r>
              <a:rPr lang="en-US" sz="2400" dirty="0" smtClean="0">
                <a:cs typeface="Times New Roman" pitchFamily="18" charset="0"/>
              </a:rPr>
              <a:t>Up to $250,000: </a:t>
            </a:r>
            <a:r>
              <a:rPr lang="en-US" sz="2400" dirty="0">
                <a:cs typeface="Times New Roman" pitchFamily="18" charset="0"/>
              </a:rPr>
              <a:t>AVCs, </a:t>
            </a:r>
            <a:r>
              <a:rPr lang="en-US" sz="2400" dirty="0" err="1" smtClean="0">
                <a:cs typeface="Times New Roman" pitchFamily="18" charset="0"/>
              </a:rPr>
              <a:t>Devel</a:t>
            </a:r>
            <a:r>
              <a:rPr lang="en-US" sz="2400" dirty="0" smtClean="0">
                <a:cs typeface="Times New Roman" pitchFamily="18" charset="0"/>
              </a:rPr>
              <a:t>, </a:t>
            </a:r>
            <a:r>
              <a:rPr lang="en-US" sz="2400" dirty="0">
                <a:cs typeface="Times New Roman" pitchFamily="18" charset="0"/>
              </a:rPr>
              <a:t>Asst </a:t>
            </a:r>
            <a:r>
              <a:rPr lang="en-US" sz="2400" dirty="0" smtClean="0">
                <a:cs typeface="Times New Roman" pitchFamily="18" charset="0"/>
              </a:rPr>
              <a:t>VC, </a:t>
            </a:r>
            <a:r>
              <a:rPr lang="en-US" sz="2400" dirty="0" err="1" smtClean="0">
                <a:cs typeface="Times New Roman" pitchFamily="18" charset="0"/>
              </a:rPr>
              <a:t>Adv</a:t>
            </a:r>
            <a:r>
              <a:rPr lang="en-US" sz="2400" dirty="0" smtClean="0">
                <a:cs typeface="Times New Roman" pitchFamily="18" charset="0"/>
              </a:rPr>
              <a:t> Services</a:t>
            </a:r>
          </a:p>
          <a:p>
            <a:pPr marL="463550" indent="-463550" eaLnBrk="1" hangingPunct="1">
              <a:lnSpc>
                <a:spcPct val="90000"/>
              </a:lnSpc>
              <a:spcBef>
                <a:spcPct val="0"/>
              </a:spcBef>
            </a:pPr>
            <a:r>
              <a:rPr lang="en-US" sz="2400" dirty="0" smtClean="0">
                <a:cs typeface="Times New Roman" pitchFamily="18" charset="0"/>
              </a:rPr>
              <a:t>Up to $100,000</a:t>
            </a:r>
            <a:r>
              <a:rPr lang="en-US" sz="2400" smtClean="0">
                <a:cs typeface="Times New Roman" pitchFamily="18" charset="0"/>
              </a:rPr>
              <a:t>: Executive </a:t>
            </a:r>
            <a:r>
              <a:rPr lang="en-US" sz="2400" dirty="0" smtClean="0">
                <a:cs typeface="Times New Roman" pitchFamily="18" charset="0"/>
              </a:rPr>
              <a:t>Director, </a:t>
            </a:r>
            <a:r>
              <a:rPr lang="en-US" sz="2400" dirty="0" err="1" smtClean="0">
                <a:cs typeface="Times New Roman" pitchFamily="18" charset="0"/>
              </a:rPr>
              <a:t>Adv</a:t>
            </a:r>
            <a:r>
              <a:rPr lang="en-US" sz="2400" dirty="0" smtClean="0">
                <a:cs typeface="Times New Roman" pitchFamily="18" charset="0"/>
              </a:rPr>
              <a:t> Services</a:t>
            </a:r>
          </a:p>
          <a:p>
            <a:pPr marL="463550" indent="-463550" eaLnBrk="1" hangingPunct="1">
              <a:lnSpc>
                <a:spcPct val="90000"/>
              </a:lnSpc>
              <a:spcBef>
                <a:spcPct val="0"/>
              </a:spcBef>
            </a:pPr>
            <a:r>
              <a:rPr lang="en-US" sz="2400" dirty="0" smtClean="0">
                <a:cs typeface="Times New Roman" pitchFamily="18" charset="0"/>
              </a:rPr>
              <a:t>Up to $25,000: Manager, Gift Processing</a:t>
            </a:r>
            <a:br>
              <a:rPr lang="en-US" sz="2400" dirty="0" smtClean="0">
                <a:cs typeface="Times New Roman" pitchFamily="18" charset="0"/>
              </a:rPr>
            </a:br>
            <a:endParaRPr lang="en-US" sz="2400" dirty="0" smtClean="0">
              <a:cs typeface="Times New Roman" pitchFamily="18" charset="0"/>
            </a:endParaRPr>
          </a:p>
          <a:p>
            <a:pPr marL="0" indent="0" eaLnBrk="1" hangingPunct="1">
              <a:lnSpc>
                <a:spcPct val="90000"/>
              </a:lnSpc>
              <a:spcBef>
                <a:spcPct val="0"/>
              </a:spcBef>
              <a:buNone/>
            </a:pPr>
            <a:r>
              <a:rPr lang="en-US" sz="2400" b="1" dirty="0">
                <a:solidFill>
                  <a:schemeClr val="accent1"/>
                </a:solidFill>
              </a:rPr>
              <a:t>F</a:t>
            </a:r>
            <a:r>
              <a:rPr lang="en-US" sz="2400" b="1" dirty="0" smtClean="0">
                <a:solidFill>
                  <a:schemeClr val="accent1"/>
                </a:solidFill>
              </a:rPr>
              <a:t>aculty, development, or dept staff should NOT sign any documents to accept a gift.</a:t>
            </a:r>
            <a:endParaRPr lang="en-US" sz="2000" b="1" dirty="0" smtClean="0">
              <a:solidFill>
                <a:schemeClr val="accent1"/>
              </a:solidFill>
            </a:endParaRPr>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3340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02805"/>
            <a:ext cx="5715000" cy="514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533400" y="533400"/>
            <a:ext cx="8305800" cy="5334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600" b="1" smtClean="0">
                <a:solidFill>
                  <a:srgbClr val="FF0000"/>
                </a:solidFill>
              </a:rPr>
              <a:t>Gift Acceptance</a:t>
            </a:r>
            <a:endParaRPr lang="en-US" sz="3600" b="1" dirty="0" smtClean="0">
              <a:solidFill>
                <a:srgbClr val="FF0000"/>
              </a:solidFill>
            </a:endParaRPr>
          </a:p>
        </p:txBody>
      </p:sp>
    </p:spTree>
    <p:extLst>
      <p:ext uri="{BB962C8B-B14F-4D97-AF65-F5344CB8AC3E}">
        <p14:creationId xmlns:p14="http://schemas.microsoft.com/office/powerpoint/2010/main" val="1907951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marL="403225" indent="-403225" eaLnBrk="1" hangingPunct="1">
              <a:lnSpc>
                <a:spcPct val="80000"/>
              </a:lnSpc>
              <a:buNone/>
            </a:pPr>
            <a:endParaRPr lang="en-US" sz="2800" dirty="0" smtClean="0"/>
          </a:p>
          <a:p>
            <a:pPr marL="403225" indent="-403225" eaLnBrk="1" hangingPunct="1">
              <a:lnSpc>
                <a:spcPct val="90000"/>
              </a:lnSpc>
            </a:pPr>
            <a:r>
              <a:rPr lang="en-US" dirty="0" smtClean="0"/>
              <a:t>Gifts that must be approved and accepted by the President of the UC</a:t>
            </a:r>
          </a:p>
          <a:p>
            <a:pPr marL="1076325" lvl="1" indent="-508000" eaLnBrk="1" hangingPunct="1">
              <a:lnSpc>
                <a:spcPct val="90000"/>
              </a:lnSpc>
            </a:pPr>
            <a:r>
              <a:rPr lang="en-US" dirty="0" smtClean="0"/>
              <a:t>Gifts over $5 million</a:t>
            </a:r>
          </a:p>
          <a:p>
            <a:pPr marL="1076325" lvl="1" indent="-508000" eaLnBrk="1" hangingPunct="1">
              <a:lnSpc>
                <a:spcPct val="90000"/>
              </a:lnSpc>
            </a:pPr>
            <a:r>
              <a:rPr lang="en-US" dirty="0" smtClean="0"/>
              <a:t>Gifts requiring prominent </a:t>
            </a:r>
            <a:r>
              <a:rPr lang="en-US" dirty="0" err="1" smtClean="0"/>
              <a:t>namings</a:t>
            </a:r>
            <a:r>
              <a:rPr lang="en-US" dirty="0" smtClean="0"/>
              <a:t> of campus facilities, programs</a:t>
            </a:r>
          </a:p>
          <a:p>
            <a:pPr marL="1076325" lvl="1" indent="-508000" eaLnBrk="1" hangingPunct="1">
              <a:lnSpc>
                <a:spcPct val="90000"/>
              </a:lnSpc>
            </a:pPr>
            <a:r>
              <a:rPr lang="en-US" dirty="0"/>
              <a:t>Endowed chairs</a:t>
            </a:r>
          </a:p>
          <a:p>
            <a:pPr marL="1076325" lvl="1" indent="-508000" eaLnBrk="1" hangingPunct="1">
              <a:lnSpc>
                <a:spcPct val="90000"/>
              </a:lnSpc>
            </a:pPr>
            <a:r>
              <a:rPr lang="en-US" dirty="0"/>
              <a:t>Real property to be retained by UC</a:t>
            </a:r>
          </a:p>
          <a:p>
            <a:pPr marL="568325" lvl="1" indent="0" eaLnBrk="1" hangingPunct="1">
              <a:lnSpc>
                <a:spcPct val="90000"/>
              </a:lnSpc>
              <a:buNone/>
            </a:pPr>
            <a:endParaRPr lang="en-US" dirty="0" smtClean="0"/>
          </a:p>
          <a:p>
            <a:pPr marL="403225" indent="-403225" eaLnBrk="1" hangingPunct="1">
              <a:lnSpc>
                <a:spcPct val="80000"/>
              </a:lnSpc>
            </a:pPr>
            <a:endParaRPr lang="en-US" sz="2000" dirty="0" smtClean="0"/>
          </a:p>
          <a:p>
            <a:pPr marL="403225" indent="-403225" eaLnBrk="1" hangingPunct="1">
              <a:lnSpc>
                <a:spcPct val="80000"/>
              </a:lnSpc>
              <a:buFontTx/>
              <a:buNone/>
            </a:pPr>
            <a:endParaRPr lang="en-US" sz="2000" dirty="0" smtClean="0"/>
          </a:p>
        </p:txBody>
      </p:sp>
      <p:sp>
        <p:nvSpPr>
          <p:cNvPr id="4" name="Title 3"/>
          <p:cNvSpPr>
            <a:spLocks noGrp="1"/>
          </p:cNvSpPr>
          <p:nvPr>
            <p:ph type="title"/>
          </p:nvPr>
        </p:nvSpPr>
        <p:spPr/>
        <p:txBody>
          <a:bodyPr/>
          <a:lstStyle/>
          <a:p>
            <a:r>
              <a:rPr lang="en-US" sz="3600" dirty="0" smtClean="0"/>
              <a:t>Gift Acceptance </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850"/>
            <a:ext cx="8229600" cy="666750"/>
          </a:xfrm>
        </p:spPr>
        <p:txBody>
          <a:bodyPr/>
          <a:lstStyle/>
          <a:p>
            <a:pPr eaLnBrk="1" hangingPunct="1"/>
            <a:r>
              <a:rPr lang="en-US" sz="3200" dirty="0" smtClean="0"/>
              <a:t/>
            </a:r>
            <a:br>
              <a:rPr lang="en-US" sz="3200" dirty="0" smtClean="0"/>
            </a:br>
            <a:r>
              <a:rPr lang="en-US" sz="3200" dirty="0" smtClean="0"/>
              <a:t> </a:t>
            </a:r>
            <a:r>
              <a:rPr lang="en-US" sz="3600" b="1" dirty="0" smtClean="0">
                <a:solidFill>
                  <a:srgbClr val="FF0000"/>
                </a:solidFill>
              </a:rPr>
              <a:t>Payment Types/Delivery of Asset</a:t>
            </a:r>
          </a:p>
        </p:txBody>
      </p:sp>
      <p:sp>
        <p:nvSpPr>
          <p:cNvPr id="23555" name="Rectangle 3"/>
          <p:cNvSpPr>
            <a:spLocks noGrp="1" noChangeArrowheads="1"/>
          </p:cNvSpPr>
          <p:nvPr>
            <p:ph idx="1"/>
          </p:nvPr>
        </p:nvSpPr>
        <p:spPr>
          <a:xfrm>
            <a:off x="457200" y="1447800"/>
            <a:ext cx="8229600" cy="5257800"/>
          </a:xfrm>
        </p:spPr>
        <p:txBody>
          <a:bodyPr/>
          <a:lstStyle/>
          <a:p>
            <a:pPr marL="0" indent="0" eaLnBrk="1" hangingPunct="1">
              <a:lnSpc>
                <a:spcPct val="90000"/>
              </a:lnSpc>
              <a:buNone/>
            </a:pPr>
            <a:r>
              <a:rPr lang="en-US" sz="2400" dirty="0" smtClean="0"/>
              <a:t>What is the </a:t>
            </a:r>
            <a:r>
              <a:rPr lang="en-US" sz="2400" dirty="0" smtClean="0">
                <a:solidFill>
                  <a:schemeClr val="accent1"/>
                </a:solidFill>
              </a:rPr>
              <a:t>FORM</a:t>
            </a:r>
            <a:r>
              <a:rPr lang="en-US" sz="2400" dirty="0" smtClean="0"/>
              <a:t> of Gift and Payment and how are they processed?</a:t>
            </a:r>
            <a:endParaRPr lang="en-US" sz="2400" dirty="0" smtClean="0">
              <a:solidFill>
                <a:srgbClr val="FF0000"/>
              </a:solidFill>
            </a:endParaRPr>
          </a:p>
          <a:p>
            <a:pPr eaLnBrk="1" hangingPunct="1">
              <a:lnSpc>
                <a:spcPct val="90000"/>
              </a:lnSpc>
            </a:pPr>
            <a:r>
              <a:rPr lang="en-US" sz="2400" dirty="0" smtClean="0"/>
              <a:t>Pledge only</a:t>
            </a:r>
          </a:p>
          <a:p>
            <a:pPr eaLnBrk="1" hangingPunct="1">
              <a:lnSpc>
                <a:spcPct val="90000"/>
              </a:lnSpc>
            </a:pPr>
            <a:r>
              <a:rPr lang="en-US" sz="2400" dirty="0" smtClean="0"/>
              <a:t>Pledge payment or outright gifts </a:t>
            </a:r>
          </a:p>
          <a:p>
            <a:pPr lvl="1" eaLnBrk="1" hangingPunct="1">
              <a:lnSpc>
                <a:spcPct val="90000"/>
              </a:lnSpc>
            </a:pPr>
            <a:r>
              <a:rPr lang="en-US" dirty="0" smtClean="0"/>
              <a:t>Check  </a:t>
            </a:r>
          </a:p>
          <a:p>
            <a:pPr lvl="1" eaLnBrk="1" hangingPunct="1">
              <a:lnSpc>
                <a:spcPct val="90000"/>
              </a:lnSpc>
            </a:pPr>
            <a:r>
              <a:rPr lang="en-US" dirty="0" smtClean="0"/>
              <a:t>Credit Card information</a:t>
            </a:r>
          </a:p>
          <a:p>
            <a:pPr eaLnBrk="1" hangingPunct="1">
              <a:lnSpc>
                <a:spcPct val="90000"/>
              </a:lnSpc>
            </a:pPr>
            <a:r>
              <a:rPr lang="en-US" dirty="0" smtClean="0"/>
              <a:t>Stock gifts ( more)</a:t>
            </a:r>
          </a:p>
          <a:p>
            <a:pPr eaLnBrk="1" hangingPunct="1">
              <a:lnSpc>
                <a:spcPct val="90000"/>
              </a:lnSpc>
            </a:pPr>
            <a:r>
              <a:rPr lang="en-US" dirty="0" smtClean="0"/>
              <a:t>Gifts in Kind (special rules and issues)</a:t>
            </a:r>
          </a:p>
          <a:p>
            <a:pPr eaLnBrk="1" hangingPunct="1">
              <a:lnSpc>
                <a:spcPct val="90000"/>
              </a:lnSpc>
            </a:pPr>
            <a:r>
              <a:rPr lang="en-US" sz="2400" dirty="0" smtClean="0"/>
              <a:t>Deferred gifts and bequests – special processes and planned gifts</a:t>
            </a:r>
          </a:p>
          <a:p>
            <a:pPr eaLnBrk="1" hangingPunct="1">
              <a:lnSpc>
                <a:spcPct val="90000"/>
              </a:lnSpc>
              <a:buFontTx/>
              <a:buNone/>
            </a:pPr>
            <a:endParaRPr lang="en-US" dirty="0" smtClean="0"/>
          </a:p>
        </p:txBody>
      </p:sp>
    </p:spTree>
    <p:extLst>
      <p:ext uri="{BB962C8B-B14F-4D97-AF65-F5344CB8AC3E}">
        <p14:creationId xmlns:p14="http://schemas.microsoft.com/office/powerpoint/2010/main" val="2964424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04850"/>
            <a:ext cx="8229600" cy="590550"/>
          </a:xfrm>
        </p:spPr>
        <p:txBody>
          <a:bodyPr/>
          <a:lstStyle/>
          <a:p>
            <a:pPr eaLnBrk="1" hangingPunct="1"/>
            <a:r>
              <a:rPr lang="en-US" sz="3600" dirty="0" smtClean="0"/>
              <a:t>Gifts of Marketable Securities</a:t>
            </a:r>
          </a:p>
        </p:txBody>
      </p:sp>
      <p:sp>
        <p:nvSpPr>
          <p:cNvPr id="44035" name="Rectangle 3"/>
          <p:cNvSpPr>
            <a:spLocks noGrp="1" noChangeArrowheads="1"/>
          </p:cNvSpPr>
          <p:nvPr>
            <p:ph idx="1"/>
          </p:nvPr>
        </p:nvSpPr>
        <p:spPr>
          <a:xfrm>
            <a:off x="457200" y="1295400"/>
            <a:ext cx="8229600" cy="5333999"/>
          </a:xfrm>
        </p:spPr>
        <p:txBody>
          <a:bodyPr/>
          <a:lstStyle/>
          <a:p>
            <a:pPr marL="911225" lvl="1" indent="-342900" eaLnBrk="1" hangingPunct="1">
              <a:lnSpc>
                <a:spcPct val="90000"/>
              </a:lnSpc>
            </a:pPr>
            <a:r>
              <a:rPr lang="en-US" dirty="0" smtClean="0"/>
              <a:t>  A stock gift can be used to make an outright gift or a         	  pledge payment.</a:t>
            </a:r>
          </a:p>
          <a:p>
            <a:pPr marL="1076325" lvl="1" indent="-508000" eaLnBrk="1" hangingPunct="1">
              <a:lnSpc>
                <a:spcPct val="90000"/>
              </a:lnSpc>
            </a:pPr>
            <a:r>
              <a:rPr lang="en-US" dirty="0" smtClean="0"/>
              <a:t>Valuation date is the date they are received into our brokerage account (via DTC wire) or the </a:t>
            </a:r>
            <a:r>
              <a:rPr lang="en-US" i="1" dirty="0" smtClean="0"/>
              <a:t>properly </a:t>
            </a:r>
            <a:r>
              <a:rPr lang="en-US" dirty="0" smtClean="0"/>
              <a:t>endorsed certificates are delivered to UCSD.</a:t>
            </a:r>
            <a:endParaRPr lang="en-US" i="1" dirty="0" smtClean="0"/>
          </a:p>
          <a:p>
            <a:pPr marL="1076325" lvl="1" indent="-508000" eaLnBrk="1" hangingPunct="1">
              <a:lnSpc>
                <a:spcPct val="90000"/>
              </a:lnSpc>
            </a:pPr>
            <a:r>
              <a:rPr lang="en-US" dirty="0" smtClean="0"/>
              <a:t>Valuation amount is the </a:t>
            </a:r>
            <a:r>
              <a:rPr lang="en-US" dirty="0" smtClean="0">
                <a:solidFill>
                  <a:srgbClr val="FF0000"/>
                </a:solidFill>
              </a:rPr>
              <a:t>average of the high and low </a:t>
            </a:r>
            <a:r>
              <a:rPr lang="en-US" dirty="0" smtClean="0"/>
              <a:t>price as published by the exchange on the date of the gift.</a:t>
            </a:r>
          </a:p>
          <a:p>
            <a:pPr marL="1076325" lvl="1" indent="-508000" eaLnBrk="1" hangingPunct="1">
              <a:lnSpc>
                <a:spcPct val="90000"/>
              </a:lnSpc>
            </a:pPr>
            <a:r>
              <a:rPr lang="en-US" dirty="0" smtClean="0"/>
              <a:t>Donors are advised of how UCSD calculated the value of their securities gift; however, it is the donor’s obligation to determine valuation deducted for tax purposes.</a:t>
            </a:r>
          </a:p>
          <a:p>
            <a:pPr marL="1076325" lvl="1" indent="-508000" eaLnBrk="1" hangingPunct="1">
              <a:lnSpc>
                <a:spcPct val="90000"/>
              </a:lnSpc>
              <a:buFont typeface="Wingdings" pitchFamily="2" charset="2"/>
              <a:buNone/>
            </a:pPr>
            <a:endParaRPr lang="en-US" sz="2000" dirty="0" smtClean="0"/>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pPr>
            <a:endParaRPr lang="en-US" sz="2800" dirty="0" smtClean="0"/>
          </a:p>
          <a:p>
            <a:pPr marL="403225" indent="-403225" eaLnBrk="1" hangingPunct="1">
              <a:lnSpc>
                <a:spcPct val="90000"/>
              </a:lnSpc>
              <a:buFontTx/>
              <a:buNone/>
            </a:pPr>
            <a:endParaRPr lang="en-US" sz="2800" dirty="0" smtClean="0"/>
          </a:p>
          <a:p>
            <a:pPr marL="1076325" lvl="1" indent="-508000" eaLnBrk="1" hangingPunct="1">
              <a:lnSpc>
                <a:spcPct val="90000"/>
              </a:lnSpc>
            </a:pPr>
            <a:r>
              <a:rPr lang="en-US" dirty="0" smtClean="0"/>
              <a:t>Donor completes, signs &amp; send with gift</a:t>
            </a:r>
          </a:p>
          <a:p>
            <a:pPr marL="1076325" lvl="1" indent="-508000" eaLnBrk="1" hangingPunct="1">
              <a:lnSpc>
                <a:spcPct val="90000"/>
              </a:lnSpc>
            </a:pPr>
            <a:r>
              <a:rPr lang="en-US" dirty="0" smtClean="0"/>
              <a:t>GP Staff finalizes and submits for payment</a:t>
            </a:r>
          </a:p>
          <a:p>
            <a:pPr marL="1076325" lvl="1" indent="-508000" eaLnBrk="1" hangingPunct="1">
              <a:lnSpc>
                <a:spcPct val="90000"/>
              </a:lnSpc>
            </a:pPr>
            <a:r>
              <a:rPr lang="en-US" dirty="0" smtClean="0"/>
              <a:t>Dept. Staff not authorized to sign</a:t>
            </a:r>
          </a:p>
          <a:p>
            <a:pPr marL="403225" indent="-403225" eaLnBrk="1" hangingPunct="1">
              <a:lnSpc>
                <a:spcPct val="90000"/>
              </a:lnSpc>
            </a:pPr>
            <a:r>
              <a:rPr lang="en-US" sz="2800" dirty="0" smtClean="0"/>
              <a:t>Anonymous gift</a:t>
            </a:r>
          </a:p>
          <a:p>
            <a:pPr marL="1076325" lvl="1" indent="-508000" eaLnBrk="1" hangingPunct="1">
              <a:lnSpc>
                <a:spcPct val="90000"/>
              </a:lnSpc>
            </a:pPr>
            <a:r>
              <a:rPr lang="en-US" dirty="0" smtClean="0"/>
              <a:t>Request must be in writing</a:t>
            </a:r>
          </a:p>
          <a:p>
            <a:pPr marL="1076325" lvl="1" indent="-508000" eaLnBrk="1" hangingPunct="1">
              <a:lnSpc>
                <a:spcPct val="90000"/>
              </a:lnSpc>
            </a:pPr>
            <a:r>
              <a:rPr lang="en-US" dirty="0" smtClean="0"/>
              <a:t>No information will be released to anyone</a:t>
            </a:r>
          </a:p>
          <a:p>
            <a:pPr marL="403225" indent="-403225" eaLnBrk="1" hangingPunct="1">
              <a:lnSpc>
                <a:spcPct val="90000"/>
              </a:lnSpc>
            </a:pPr>
            <a:r>
              <a:rPr lang="en-US" sz="2800" dirty="0" smtClean="0"/>
              <a:t>Gifts of Marketable Securities</a:t>
            </a:r>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04850"/>
            <a:ext cx="8229600" cy="819150"/>
          </a:xfrm>
        </p:spPr>
        <p:txBody>
          <a:bodyPr/>
          <a:lstStyle/>
          <a:p>
            <a:pPr eaLnBrk="1" hangingPunct="1"/>
            <a:r>
              <a:rPr lang="en-US" sz="3600" dirty="0" smtClean="0"/>
              <a:t>Gifts in Kind</a:t>
            </a:r>
          </a:p>
        </p:txBody>
      </p:sp>
      <p:sp>
        <p:nvSpPr>
          <p:cNvPr id="39939" name="Rectangle 3"/>
          <p:cNvSpPr>
            <a:spLocks noGrp="1" noChangeArrowheads="1"/>
          </p:cNvSpPr>
          <p:nvPr>
            <p:ph idx="1"/>
          </p:nvPr>
        </p:nvSpPr>
        <p:spPr>
          <a:xfrm>
            <a:off x="457200" y="1676401"/>
            <a:ext cx="8229600" cy="4648200"/>
          </a:xfrm>
        </p:spPr>
        <p:txBody>
          <a:bodyPr/>
          <a:lstStyle/>
          <a:p>
            <a:pPr marL="403225" indent="-403225" eaLnBrk="1" hangingPunct="1">
              <a:lnSpc>
                <a:spcPct val="90000"/>
              </a:lnSpc>
              <a:spcBef>
                <a:spcPct val="0"/>
              </a:spcBef>
              <a:buFontTx/>
              <a:buNone/>
            </a:pPr>
            <a:r>
              <a:rPr lang="en-US" sz="2400" b="1" dirty="0" smtClean="0"/>
              <a:t>Gifts-in-Kind (tangible items) - </a:t>
            </a:r>
            <a:r>
              <a:rPr lang="en-US" sz="2400" dirty="0" smtClean="0"/>
              <a:t>must have a “</a:t>
            </a:r>
            <a:r>
              <a:rPr lang="en-US" sz="2400" b="1" dirty="0" smtClean="0"/>
              <a:t>related use</a:t>
            </a:r>
            <a:r>
              <a:rPr lang="en-US" sz="2400" dirty="0" smtClean="0"/>
              <a:t>” to UCSD; exceptions for appreciated property of securities and real estate </a:t>
            </a:r>
          </a:p>
          <a:p>
            <a:pPr marL="403225" indent="-403225" eaLnBrk="1" hangingPunct="1">
              <a:lnSpc>
                <a:spcPct val="90000"/>
              </a:lnSpc>
            </a:pPr>
            <a:r>
              <a:rPr lang="en-US" sz="2400" dirty="0" smtClean="0"/>
              <a:t>Usually </a:t>
            </a:r>
            <a:r>
              <a:rPr lang="en-US" sz="2400" dirty="0"/>
              <a:t>v</a:t>
            </a:r>
            <a:r>
              <a:rPr lang="en-US" sz="2400" dirty="0" smtClean="0"/>
              <a:t>alued at their fair market value less the discount for UCSD’s cost to purchase (if any)</a:t>
            </a:r>
          </a:p>
          <a:p>
            <a:pPr marL="403225" indent="-403225" eaLnBrk="1" hangingPunct="1">
              <a:lnSpc>
                <a:spcPct val="90000"/>
              </a:lnSpc>
            </a:pPr>
            <a:r>
              <a:rPr lang="en-US" sz="2400" dirty="0" smtClean="0"/>
              <a:t>Equipment gifts ( whether new or used):  </a:t>
            </a:r>
          </a:p>
          <a:p>
            <a:pPr marL="769938" lvl="1" indent="-403225" eaLnBrk="1" hangingPunct="1">
              <a:lnSpc>
                <a:spcPct val="90000"/>
              </a:lnSpc>
            </a:pPr>
            <a:r>
              <a:rPr lang="en-US" dirty="0" smtClean="0"/>
              <a:t>Must have a department owner before they are accepted</a:t>
            </a:r>
          </a:p>
          <a:p>
            <a:pPr marL="769938" lvl="1" indent="-403225" eaLnBrk="1" hangingPunct="1">
              <a:lnSpc>
                <a:spcPct val="90000"/>
              </a:lnSpc>
            </a:pPr>
            <a:r>
              <a:rPr lang="en-US" dirty="0" smtClean="0"/>
              <a:t>Are documented using a gift letter or deed of gift form</a:t>
            </a:r>
          </a:p>
          <a:p>
            <a:pPr marL="769938" lvl="1" indent="-403225" eaLnBrk="1" hangingPunct="1">
              <a:lnSpc>
                <a:spcPct val="90000"/>
              </a:lnSpc>
            </a:pPr>
            <a:r>
              <a:rPr lang="en-US" dirty="0" smtClean="0"/>
              <a:t>For used for equipment – we need to ensure it is safe, and we often ask for help to determine the value from UCSD Procurement</a:t>
            </a:r>
          </a:p>
          <a:p>
            <a:pPr marL="403225" indent="-403225" eaLnBrk="1" hangingPunct="1">
              <a:lnSpc>
                <a:spcPct val="90000"/>
              </a:lnSpc>
              <a:spcBef>
                <a:spcPct val="0"/>
              </a:spcBef>
              <a:buFontTx/>
              <a:buNone/>
            </a:pPr>
            <a:endParaRPr 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dirty="0" smtClean="0"/>
              <a:t>Gifts in Kind                               </a:t>
            </a:r>
            <a:endParaRPr lang="en-US" b="1" i="1" dirty="0" smtClean="0"/>
          </a:p>
        </p:txBody>
      </p:sp>
      <p:sp>
        <p:nvSpPr>
          <p:cNvPr id="40963" name="Rectangle 3"/>
          <p:cNvSpPr>
            <a:spLocks noGrp="1" noChangeArrowheads="1"/>
          </p:cNvSpPr>
          <p:nvPr>
            <p:ph idx="1"/>
          </p:nvPr>
        </p:nvSpPr>
        <p:spPr/>
        <p:txBody>
          <a:bodyPr/>
          <a:lstStyle/>
          <a:p>
            <a:pPr marL="403225" indent="-403225" eaLnBrk="1" hangingPunct="1">
              <a:lnSpc>
                <a:spcPct val="90000"/>
              </a:lnSpc>
            </a:pPr>
            <a:r>
              <a:rPr lang="en-US" sz="2400" dirty="0" smtClean="0"/>
              <a:t>Free or reduced cost </a:t>
            </a:r>
            <a:r>
              <a:rPr lang="en-US" sz="2400" i="1" dirty="0" smtClean="0"/>
              <a:t>services</a:t>
            </a:r>
            <a:r>
              <a:rPr lang="en-US" sz="2400" dirty="0" smtClean="0"/>
              <a:t> are considered “Lost Income” and </a:t>
            </a:r>
            <a:r>
              <a:rPr lang="en-US" sz="2400" b="1" u="sng" dirty="0" smtClean="0"/>
              <a:t>are not charitable gifts</a:t>
            </a:r>
            <a:r>
              <a:rPr lang="en-US" sz="2400" dirty="0" smtClean="0"/>
              <a:t>.  </a:t>
            </a:r>
          </a:p>
          <a:p>
            <a:pPr marL="403225" indent="-403225" eaLnBrk="1" hangingPunct="1">
              <a:lnSpc>
                <a:spcPct val="90000"/>
              </a:lnSpc>
            </a:pPr>
            <a:r>
              <a:rPr lang="en-US" sz="2400" dirty="0" smtClean="0"/>
              <a:t>Only out-of-pocket costs related to providing these gifts may be deducted by the donor.</a:t>
            </a:r>
          </a:p>
          <a:p>
            <a:pPr marL="403225" indent="-403225" eaLnBrk="1" hangingPunct="1">
              <a:lnSpc>
                <a:spcPct val="90000"/>
              </a:lnSpc>
            </a:pPr>
            <a:r>
              <a:rPr lang="en-US" sz="2400" dirty="0" smtClean="0"/>
              <a:t>Out of pocket costs donors incur in hosting events for UCSD are deductible and we are happy to help document them.</a:t>
            </a:r>
          </a:p>
          <a:p>
            <a:pPr marL="403225" indent="-403225" eaLnBrk="1" hangingPunct="1">
              <a:lnSpc>
                <a:spcPct val="90000"/>
              </a:lnSpc>
            </a:pPr>
            <a:r>
              <a:rPr lang="en-US" sz="2400" dirty="0" smtClean="0"/>
              <a:t>Real estate gifts require a great deal of due diligence and are handled as a planned gift.</a:t>
            </a:r>
          </a:p>
          <a:p>
            <a:pPr marL="403225" indent="-403225" eaLnBrk="1" hangingPunct="1">
              <a:lnSpc>
                <a:spcPct val="90000"/>
              </a:lnSpc>
            </a:pPr>
            <a:r>
              <a:rPr lang="en-US" sz="2400" dirty="0" smtClean="0"/>
              <a:t>Gifts of art are tricky and not always desired. There is a POLICY!  Talk to us first.</a:t>
            </a:r>
          </a:p>
          <a:p>
            <a:pPr marL="403225" indent="-403225" eaLnBrk="1" hangingPunct="1">
              <a:lnSpc>
                <a:spcPct val="90000"/>
              </a:lnSpc>
              <a:spcBef>
                <a:spcPct val="0"/>
              </a:spcBef>
              <a:buFontTx/>
              <a:buNone/>
            </a:pPr>
            <a:endParaRPr lang="en-US" sz="2800"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362075"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smtClean="0"/>
              <a:t>Gifts in Kind</a:t>
            </a:r>
            <a:endParaRPr lang="en-US" sz="3600" i="1" dirty="0" smtClean="0"/>
          </a:p>
        </p:txBody>
      </p:sp>
      <p:sp>
        <p:nvSpPr>
          <p:cNvPr id="41987" name="Rectangle 3"/>
          <p:cNvSpPr>
            <a:spLocks noGrp="1" noChangeArrowheads="1"/>
          </p:cNvSpPr>
          <p:nvPr>
            <p:ph idx="1"/>
          </p:nvPr>
        </p:nvSpPr>
        <p:spPr/>
        <p:txBody>
          <a:bodyPr/>
          <a:lstStyle/>
          <a:p>
            <a:pPr marL="463550" indent="-463550" eaLnBrk="1" hangingPunct="1">
              <a:lnSpc>
                <a:spcPct val="90000"/>
              </a:lnSpc>
            </a:pPr>
            <a:r>
              <a:rPr lang="en-US" sz="2400" dirty="0" smtClean="0"/>
              <a:t>If the FMV of a GIK is $5,000 or more, an individual donor will need a current appraisal (dated within 60 days of the gift date) and must submit an IRS Form 8283 with tax return.</a:t>
            </a:r>
          </a:p>
          <a:p>
            <a:pPr marL="0" indent="0" eaLnBrk="1" hangingPunct="1">
              <a:lnSpc>
                <a:spcPct val="90000"/>
              </a:lnSpc>
              <a:buNone/>
            </a:pPr>
            <a:endParaRPr lang="en-US" sz="2400" dirty="0" smtClean="0"/>
          </a:p>
          <a:p>
            <a:pPr marL="463550" indent="-463550" eaLnBrk="1" hangingPunct="1">
              <a:lnSpc>
                <a:spcPct val="90000"/>
              </a:lnSpc>
            </a:pPr>
            <a:r>
              <a:rPr lang="en-US" sz="2400" dirty="0" smtClean="0"/>
              <a:t>Gifts-in-kind are receipted with a description of the gift </a:t>
            </a:r>
            <a:r>
              <a:rPr lang="en-US" sz="2400" b="1" i="1" dirty="0" smtClean="0"/>
              <a:t>only </a:t>
            </a:r>
            <a:r>
              <a:rPr lang="en-US" sz="2400" dirty="0" smtClean="0"/>
              <a:t>-- “value as declared by donor” is listed as the amount. </a:t>
            </a:r>
          </a:p>
          <a:p>
            <a:pPr marL="0" indent="0" eaLnBrk="1" hangingPunct="1">
              <a:lnSpc>
                <a:spcPct val="90000"/>
              </a:lnSpc>
              <a:buNone/>
            </a:pPr>
            <a:endParaRPr lang="en-US" sz="2400" dirty="0" smtClean="0"/>
          </a:p>
          <a:p>
            <a:pPr marL="463550" indent="-463550" eaLnBrk="1" hangingPunct="1">
              <a:lnSpc>
                <a:spcPct val="90000"/>
              </a:lnSpc>
            </a:pPr>
            <a:r>
              <a:rPr lang="en-US" sz="2400" dirty="0" smtClean="0"/>
              <a:t>Donors are responsible for determining the deducted amount on their tax returns.</a:t>
            </a:r>
            <a:endParaRPr lang="en-US" sz="2400" b="1" i="1" dirty="0" smtClean="0"/>
          </a:p>
          <a:p>
            <a:pPr marL="463550" indent="-463550" eaLnBrk="1" hangingPunct="1">
              <a:lnSpc>
                <a:spcPct val="90000"/>
              </a:lnSpc>
              <a:buFontTx/>
              <a:buNone/>
            </a:pPr>
            <a:endParaRPr lang="en-US" sz="2800" dirty="0" smtClean="0"/>
          </a:p>
          <a:p>
            <a:pPr marL="463550" indent="-463550" eaLnBrk="1" hangingPunct="1">
              <a:lnSpc>
                <a:spcPct val="90000"/>
              </a:lnSpc>
              <a:buFontTx/>
              <a:buNone/>
            </a:pPr>
            <a:endParaRPr lang="en-US" sz="2800" dirty="0" smtClean="0"/>
          </a:p>
          <a:p>
            <a:pPr marL="463550" indent="-463550"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Outs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5" name="Rectangle 4"/>
          <p:cNvSpPr/>
          <p:nvPr/>
        </p:nvSpPr>
        <p:spPr>
          <a:xfrm>
            <a:off x="2590800" y="2438400"/>
            <a:ext cx="2481263"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Cheat Sheet</a:t>
            </a:r>
            <a:endParaRPr lang="en-US" sz="3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04850"/>
            <a:ext cx="8229600" cy="742950"/>
          </a:xfrm>
        </p:spPr>
        <p:txBody>
          <a:bodyPr/>
          <a:lstStyle/>
          <a:p>
            <a:pPr eaLnBrk="1" hangingPunct="1"/>
            <a:r>
              <a:rPr lang="en-US" sz="3600" b="1" dirty="0" smtClean="0">
                <a:solidFill>
                  <a:srgbClr val="FF0000"/>
                </a:solidFill>
              </a:rPr>
              <a:t>Review/Entry/Allocation/Accounting</a:t>
            </a:r>
          </a:p>
        </p:txBody>
      </p:sp>
      <p:sp>
        <p:nvSpPr>
          <p:cNvPr id="46083" name="Rectangle 3"/>
          <p:cNvSpPr>
            <a:spLocks noGrp="1" noChangeArrowheads="1"/>
          </p:cNvSpPr>
          <p:nvPr>
            <p:ph idx="1"/>
          </p:nvPr>
        </p:nvSpPr>
        <p:spPr>
          <a:xfrm>
            <a:off x="457200" y="1524001"/>
            <a:ext cx="8229600" cy="4800600"/>
          </a:xfrm>
        </p:spPr>
        <p:txBody>
          <a:bodyPr/>
          <a:lstStyle/>
          <a:p>
            <a:pPr indent="0" eaLnBrk="1" hangingPunct="1">
              <a:lnSpc>
                <a:spcPct val="80000"/>
              </a:lnSpc>
              <a:buFont typeface="Wingdings" pitchFamily="2" charset="2"/>
              <a:buNone/>
            </a:pPr>
            <a:r>
              <a:rPr lang="en-US" dirty="0" smtClean="0"/>
              <a:t>Once a gift is received, whether a new outright gift, or a new pledge, or a pledge payment, and whether a gift to the Foundation or the Regents, in any form, UCSD Gift Processing performs the following:                       </a:t>
            </a:r>
          </a:p>
          <a:p>
            <a:pPr lvl="1" eaLnBrk="1" hangingPunct="1">
              <a:lnSpc>
                <a:spcPct val="80000"/>
              </a:lnSpc>
            </a:pPr>
            <a:r>
              <a:rPr lang="en-US" dirty="0" smtClean="0"/>
              <a:t>Reviews the gift documentation to ensure it is a gift and determines acceptance criteria and routing if required</a:t>
            </a:r>
          </a:p>
          <a:p>
            <a:pPr lvl="1" eaLnBrk="1" hangingPunct="1">
              <a:lnSpc>
                <a:spcPct val="80000"/>
              </a:lnSpc>
            </a:pPr>
            <a:r>
              <a:rPr lang="en-US" dirty="0" smtClean="0"/>
              <a:t>Codes all gifts to a fund; notes pledge payments, other items including non-deductibles, sol codes etc.</a:t>
            </a:r>
          </a:p>
          <a:p>
            <a:pPr lvl="1" eaLnBrk="1" hangingPunct="1">
              <a:lnSpc>
                <a:spcPct val="80000"/>
              </a:lnSpc>
            </a:pPr>
            <a:r>
              <a:rPr lang="en-US" dirty="0" smtClean="0"/>
              <a:t>Batches all items for deposit or for credit card online entry  and keying into ESP</a:t>
            </a:r>
          </a:p>
          <a:p>
            <a:pPr lvl="1" eaLnBrk="1" hangingPunct="1">
              <a:lnSpc>
                <a:spcPct val="80000"/>
              </a:lnSpc>
            </a:pPr>
            <a:r>
              <a:rPr lang="en-US" dirty="0" smtClean="0"/>
              <a:t>Receipts and thanks donor </a:t>
            </a:r>
          </a:p>
          <a:p>
            <a:pPr lvl="1" eaLnBrk="1" hangingPunct="1">
              <a:lnSpc>
                <a:spcPct val="80000"/>
              </a:lnSpc>
            </a:pPr>
            <a:r>
              <a:rPr lang="en-US" dirty="0" smtClean="0"/>
              <a:t>Scans back-up information</a:t>
            </a:r>
          </a:p>
          <a:p>
            <a:pPr lvl="1" eaLnBrk="1" hangingPunct="1">
              <a:lnSpc>
                <a:spcPct val="80000"/>
              </a:lnSpc>
            </a:pPr>
            <a:r>
              <a:rPr lang="en-US" dirty="0" smtClean="0"/>
              <a:t>E-mail notifications go out the next day, to Development and to PI and BO</a:t>
            </a:r>
          </a:p>
          <a:p>
            <a:pPr lvl="1" eaLnBrk="1" hangingPunct="1">
              <a:lnSpc>
                <a:spcPct val="80000"/>
              </a:lnSpc>
            </a:pPr>
            <a:endParaRPr lang="en-US" dirty="0" smtClean="0"/>
          </a:p>
          <a:p>
            <a:pPr lvl="1"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smtClean="0"/>
              <a:t>What happens to a Foundation gift once processed into the database?</a:t>
            </a:r>
          </a:p>
        </p:txBody>
      </p:sp>
      <p:sp>
        <p:nvSpPr>
          <p:cNvPr id="47107" name="Rectangle 3"/>
          <p:cNvSpPr>
            <a:spLocks noGrp="1" noChangeArrowheads="1"/>
          </p:cNvSpPr>
          <p:nvPr>
            <p:ph idx="1"/>
          </p:nvPr>
        </p:nvSpPr>
        <p:spPr/>
        <p:txBody>
          <a:bodyPr/>
          <a:lstStyle/>
          <a:p>
            <a:pPr lvl="1" eaLnBrk="1" hangingPunct="1">
              <a:lnSpc>
                <a:spcPct val="80000"/>
              </a:lnSpc>
              <a:buFont typeface="Wingdings" pitchFamily="2" charset="2"/>
              <a:buNone/>
            </a:pPr>
            <a:r>
              <a:rPr lang="en-US" sz="2000" dirty="0" smtClean="0"/>
              <a:t>                         </a:t>
            </a:r>
            <a:endParaRPr lang="en-US" dirty="0" smtClean="0"/>
          </a:p>
          <a:p>
            <a:pPr marL="393700" lvl="1" indent="0" eaLnBrk="1" hangingPunct="1">
              <a:lnSpc>
                <a:spcPct val="80000"/>
              </a:lnSpc>
              <a:buNone/>
            </a:pPr>
            <a:r>
              <a:rPr lang="en-US" b="1" dirty="0" smtClean="0"/>
              <a:t>Essentially, they ALL have to go into an accounting system</a:t>
            </a:r>
          </a:p>
          <a:p>
            <a:pPr lvl="1" eaLnBrk="1" hangingPunct="1">
              <a:lnSpc>
                <a:spcPct val="80000"/>
              </a:lnSpc>
            </a:pPr>
            <a:endParaRPr lang="en-US" dirty="0"/>
          </a:p>
          <a:p>
            <a:pPr lvl="1" eaLnBrk="1" hangingPunct="1">
              <a:lnSpc>
                <a:spcPct val="80000"/>
              </a:lnSpc>
            </a:pPr>
            <a:r>
              <a:rPr lang="en-US" dirty="0" smtClean="0"/>
              <a:t>Foundation Accounting gets all the data and accounts for the transactions in the Foundation’s Fund Accounting system</a:t>
            </a:r>
          </a:p>
          <a:p>
            <a:pPr lvl="1" eaLnBrk="1" hangingPunct="1">
              <a:lnSpc>
                <a:spcPct val="80000"/>
              </a:lnSpc>
            </a:pPr>
            <a:endParaRPr lang="en-US" dirty="0" smtClean="0"/>
          </a:p>
          <a:p>
            <a:pPr lvl="1" eaLnBrk="1" hangingPunct="1">
              <a:lnSpc>
                <a:spcPct val="80000"/>
              </a:lnSpc>
            </a:pPr>
            <a:r>
              <a:rPr lang="en-US" dirty="0" smtClean="0"/>
              <a:t>Department owners access the information on the fund from their login on Advancement's </a:t>
            </a:r>
            <a:r>
              <a:rPr lang="en-US" dirty="0"/>
              <a:t>STAR website </a:t>
            </a:r>
            <a:endParaRPr lang="en-US" dirty="0" smtClean="0"/>
          </a:p>
          <a:p>
            <a:pPr marL="393700" lvl="1" indent="0" eaLnBrk="1" hangingPunct="1">
              <a:lnSpc>
                <a:spcPct val="80000"/>
              </a:lnSpc>
              <a:buNone/>
            </a:pPr>
            <a:endParaRPr lang="en-US" dirty="0"/>
          </a:p>
          <a:p>
            <a:pPr lvl="1" eaLnBrk="1" hangingPunct="1">
              <a:lnSpc>
                <a:spcPct val="80000"/>
              </a:lnSpc>
              <a:buFont typeface="Wingdings 2" pitchFamily="18" charset="2"/>
              <a:buNone/>
            </a:pPr>
            <a:endParaRPr lang="en-US" dirty="0" smtClean="0"/>
          </a:p>
          <a:p>
            <a:pPr lvl="1" eaLnBrk="1" hangingPunct="1">
              <a:lnSpc>
                <a:spcPct val="80000"/>
              </a:lnSpc>
              <a:buFont typeface="Wingdings 2" pitchFamily="18" charset="2"/>
              <a:buNone/>
            </a:pPr>
            <a:endParaRPr lang="en-US" dirty="0" smtClean="0"/>
          </a:p>
          <a:p>
            <a:pPr lvl="1"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r>
              <a:rPr lang="en-US" dirty="0" smtClean="0"/>
              <a:t>Foundation Gift Fund Process</a:t>
            </a:r>
            <a:endParaRPr lang="en-US" dirty="0"/>
          </a:p>
        </p:txBody>
      </p:sp>
      <p:graphicFrame>
        <p:nvGraphicFramePr>
          <p:cNvPr id="3" name="Diagram 2"/>
          <p:cNvGraphicFramePr/>
          <p:nvPr>
            <p:extLst>
              <p:ext uri="{D42A27DB-BD31-4B8C-83A1-F6EECF244321}">
                <p14:modId xmlns:p14="http://schemas.microsoft.com/office/powerpoint/2010/main" val="4232282234"/>
              </p:ext>
            </p:extLst>
          </p:nvPr>
        </p:nvGraphicFramePr>
        <p:xfrm>
          <a:off x="990600" y="15240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140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sz="3600" dirty="0" smtClean="0"/>
              <a:t>Spending a Foundation Gift</a:t>
            </a:r>
          </a:p>
        </p:txBody>
      </p:sp>
      <p:sp>
        <p:nvSpPr>
          <p:cNvPr id="48131" name="Rectangle 1027"/>
          <p:cNvSpPr>
            <a:spLocks noGrp="1" noChangeArrowheads="1"/>
          </p:cNvSpPr>
          <p:nvPr>
            <p:ph idx="1"/>
          </p:nvPr>
        </p:nvSpPr>
        <p:spPr>
          <a:xfrm>
            <a:off x="990600" y="2209800"/>
            <a:ext cx="7769225" cy="3962400"/>
          </a:xfrm>
        </p:spPr>
        <p:txBody>
          <a:bodyPr/>
          <a:lstStyle/>
          <a:p>
            <a:pPr eaLnBrk="1" hangingPunct="1"/>
            <a:r>
              <a:rPr lang="en-US" sz="2400" b="1" dirty="0" smtClean="0"/>
              <a:t>The Foundation fund works like a savings account </a:t>
            </a:r>
          </a:p>
          <a:p>
            <a:pPr eaLnBrk="1" hangingPunct="1"/>
            <a:r>
              <a:rPr lang="en-US" sz="2400" dirty="0" smtClean="0"/>
              <a:t>Departments request use of Foundation funds by lump sum transfers to the University</a:t>
            </a:r>
          </a:p>
          <a:p>
            <a:pPr eaLnBrk="1" hangingPunct="1"/>
            <a:r>
              <a:rPr lang="en-US" sz="2400" dirty="0" smtClean="0"/>
              <a:t>The transferred funds are placed in a University transfer fund by Foundation accounting personnel</a:t>
            </a:r>
          </a:p>
          <a:p>
            <a:pPr eaLnBrk="1" hangingPunct="1"/>
            <a:r>
              <a:rPr lang="en-US" sz="2400" dirty="0" smtClean="0"/>
              <a:t>Departmental personnel then expend the funds in the same manner as other University funds (see below)</a:t>
            </a:r>
          </a:p>
          <a:p>
            <a:pPr eaLnBrk="1" hangingPunct="1"/>
            <a:r>
              <a:rPr lang="en-US" sz="2400" dirty="0" smtClean="0"/>
              <a:t>The University transfer fund works like a </a:t>
            </a:r>
            <a:r>
              <a:rPr lang="en-US" sz="2400" b="1" dirty="0" smtClean="0"/>
              <a:t>check book</a:t>
            </a:r>
          </a:p>
          <a:p>
            <a:pPr eaLnBrk="1" hangingPunct="1"/>
            <a:endParaRPr lang="en-US" sz="2800" dirty="0" smtClean="0"/>
          </a:p>
          <a:p>
            <a:pPr eaLnBrk="1" hangingPunct="1"/>
            <a:endParaRPr lang="en-US" sz="2800" b="1" dirty="0" smtClean="0"/>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dirty="0" smtClean="0"/>
              <a:t>How is a Gift Expended Once in UCSD?</a:t>
            </a:r>
          </a:p>
        </p:txBody>
      </p:sp>
      <p:sp>
        <p:nvSpPr>
          <p:cNvPr id="50179" name="Rectangle 3"/>
          <p:cNvSpPr>
            <a:spLocks noGrp="1" noChangeArrowheads="1"/>
          </p:cNvSpPr>
          <p:nvPr>
            <p:ph idx="1"/>
          </p:nvPr>
        </p:nvSpPr>
        <p:spPr/>
        <p:txBody>
          <a:bodyPr/>
          <a:lstStyle/>
          <a:p>
            <a:pPr eaLnBrk="1" hangingPunct="1"/>
            <a:r>
              <a:rPr lang="en-US" sz="2800" dirty="0" smtClean="0"/>
              <a:t>Gifts may be spent only from University ledgers in accordance with the gift purposed and all the normal ways to expend all University funds.  For example….</a:t>
            </a:r>
          </a:p>
          <a:p>
            <a:pPr lvl="1" eaLnBrk="1" hangingPunct="1"/>
            <a:r>
              <a:rPr lang="en-US" dirty="0" smtClean="0"/>
              <a:t>Purchase order/equipment</a:t>
            </a:r>
          </a:p>
          <a:p>
            <a:pPr lvl="1" eaLnBrk="1" hangingPunct="1"/>
            <a:r>
              <a:rPr lang="en-US" dirty="0" smtClean="0"/>
              <a:t>Payroll costs</a:t>
            </a:r>
            <a:endParaRPr lang="en-US" sz="2800" dirty="0"/>
          </a:p>
          <a:p>
            <a:pPr lvl="1" eaLnBrk="1" hangingPunct="1"/>
            <a:r>
              <a:rPr lang="en-US" dirty="0" smtClean="0"/>
              <a:t>Awards, stipends for students</a:t>
            </a:r>
          </a:p>
          <a:p>
            <a:pPr lvl="1" eaLnBrk="1" hangingPunct="1"/>
            <a:r>
              <a:rPr lang="en-US" dirty="0" smtClean="0"/>
              <a:t>Reimbursements</a:t>
            </a:r>
          </a:p>
          <a:p>
            <a:pPr lvl="1" eaLnBrk="1" hangingPunct="1"/>
            <a:r>
              <a:rPr lang="en-US" dirty="0"/>
              <a:t>Check request</a:t>
            </a:r>
          </a:p>
          <a:p>
            <a:pPr lvl="1" eaLnBrk="1" hangingPunct="1"/>
            <a:r>
              <a:rPr lang="en-US" dirty="0"/>
              <a:t>Travel</a:t>
            </a:r>
          </a:p>
          <a:p>
            <a:pPr marL="393700" lvl="1" indent="0" eaLnBrk="1" hangingPunct="1">
              <a:buNone/>
            </a:pPr>
            <a:endParaRPr lang="en-US" dirty="0" smtClean="0"/>
          </a:p>
        </p:txBody>
      </p:sp>
    </p:spTree>
    <p:extLst>
      <p:ext uri="{BB962C8B-B14F-4D97-AF65-F5344CB8AC3E}">
        <p14:creationId xmlns:p14="http://schemas.microsoft.com/office/powerpoint/2010/main" val="480660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600" dirty="0" smtClean="0"/>
              <a:t>What happens to a Regents Gift once processed?</a:t>
            </a:r>
          </a:p>
        </p:txBody>
      </p:sp>
      <p:sp>
        <p:nvSpPr>
          <p:cNvPr id="49155" name="Rectangle 3"/>
          <p:cNvSpPr>
            <a:spLocks noGrp="1" noChangeArrowheads="1"/>
          </p:cNvSpPr>
          <p:nvPr>
            <p:ph idx="1"/>
          </p:nvPr>
        </p:nvSpPr>
        <p:spPr>
          <a:xfrm>
            <a:off x="990600" y="1766888"/>
            <a:ext cx="7769225" cy="4786312"/>
          </a:xfrm>
        </p:spPr>
        <p:txBody>
          <a:bodyPr/>
          <a:lstStyle/>
          <a:p>
            <a:pPr eaLnBrk="1" hangingPunct="1">
              <a:lnSpc>
                <a:spcPct val="80000"/>
              </a:lnSpc>
              <a:buFontTx/>
              <a:buNone/>
            </a:pPr>
            <a:r>
              <a:rPr lang="en-US" sz="2800" dirty="0" smtClean="0"/>
              <a:t>			   </a:t>
            </a:r>
          </a:p>
          <a:p>
            <a:pPr lvl="1" eaLnBrk="1" hangingPunct="1">
              <a:lnSpc>
                <a:spcPct val="80000"/>
              </a:lnSpc>
            </a:pPr>
            <a:r>
              <a:rPr lang="en-US" dirty="0" smtClean="0"/>
              <a:t>Gift Processing prepares a journal entry to </a:t>
            </a:r>
            <a:r>
              <a:rPr lang="en-US" u="sng" dirty="0" smtClean="0"/>
              <a:t>allocate</a:t>
            </a:r>
            <a:r>
              <a:rPr lang="en-US" dirty="0" smtClean="0"/>
              <a:t> the gift and record the gift revenue in the University’s Fund Accounting system</a:t>
            </a:r>
          </a:p>
          <a:p>
            <a:pPr lvl="1" eaLnBrk="1" hangingPunct="1">
              <a:lnSpc>
                <a:spcPct val="80000"/>
              </a:lnSpc>
            </a:pPr>
            <a:r>
              <a:rPr lang="en-US" dirty="0" smtClean="0"/>
              <a:t>If a gift in kind provides the data to general accounting for recording</a:t>
            </a:r>
          </a:p>
          <a:p>
            <a:pPr lvl="1" eaLnBrk="1" hangingPunct="1">
              <a:lnSpc>
                <a:spcPct val="80000"/>
              </a:lnSpc>
            </a:pPr>
            <a:r>
              <a:rPr lang="en-US" dirty="0" smtClean="0"/>
              <a:t>Scan or file back-up information</a:t>
            </a:r>
          </a:p>
          <a:p>
            <a:pPr lvl="1" eaLnBrk="1" hangingPunct="1">
              <a:lnSpc>
                <a:spcPct val="80000"/>
              </a:lnSpc>
            </a:pPr>
            <a:r>
              <a:rPr lang="en-US" dirty="0" smtClean="0"/>
              <a:t>E-mail notification to PI or BO</a:t>
            </a:r>
          </a:p>
          <a:p>
            <a:pPr lvl="1" eaLnBrk="1" hangingPunct="1">
              <a:lnSpc>
                <a:spcPct val="80000"/>
              </a:lnSpc>
              <a:buFont typeface="Wingdings 2" pitchFamily="18" charset="2"/>
              <a:buNone/>
            </a:pPr>
            <a:endParaRPr lang="en-US" dirty="0" smtClean="0"/>
          </a:p>
          <a:p>
            <a:pPr lvl="1" eaLnBrk="1" hangingPunct="1">
              <a:lnSpc>
                <a:spcPct val="80000"/>
              </a:lnSpc>
              <a:buFont typeface="Wingdings" pitchFamily="2" charset="2"/>
              <a:buNone/>
            </a:pPr>
            <a:r>
              <a:rPr lang="en-US" dirty="0" smtClean="0"/>
              <a:t>Note: Only after a gift is allocated will the gift show up on the Department ledger so that it can be used.</a:t>
            </a:r>
            <a:r>
              <a:rPr lang="en-US" sz="2000" dirty="0" smtClean="0"/>
              <a:t> </a:t>
            </a:r>
          </a:p>
          <a:p>
            <a:pPr lvl="1" eaLnBrk="1" hangingPunct="1">
              <a:lnSpc>
                <a:spcPct val="80000"/>
              </a:lnSpc>
              <a:buFont typeface="Wingdings" pitchFamily="2" charset="2"/>
              <a:buNone/>
            </a:pPr>
            <a:endParaRPr lang="en-US" sz="2000" dirty="0" smtClean="0"/>
          </a:p>
          <a:p>
            <a:pPr lvl="1" eaLnBrk="1" hangingPunct="1">
              <a:lnSpc>
                <a:spcPct val="80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r>
              <a:rPr lang="en-US" dirty="0" smtClean="0"/>
              <a:t>Regents Gift Fund Process</a:t>
            </a:r>
            <a:endParaRPr lang="en-US" dirty="0"/>
          </a:p>
        </p:txBody>
      </p:sp>
      <p:graphicFrame>
        <p:nvGraphicFramePr>
          <p:cNvPr id="3" name="Diagram 2"/>
          <p:cNvGraphicFramePr/>
          <p:nvPr>
            <p:extLst>
              <p:ext uri="{D42A27DB-BD31-4B8C-83A1-F6EECF244321}">
                <p14:modId xmlns:p14="http://schemas.microsoft.com/office/powerpoint/2010/main" val="1781850050"/>
              </p:ext>
            </p:extLst>
          </p:nvPr>
        </p:nvGraphicFramePr>
        <p:xfrm>
          <a:off x="2057400" y="1447800"/>
          <a:ext cx="3429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408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dirty="0" smtClean="0"/>
              <a:t>How is a Gift Expended Once in UCSD?  </a:t>
            </a:r>
          </a:p>
        </p:txBody>
      </p:sp>
      <p:sp>
        <p:nvSpPr>
          <p:cNvPr id="50179" name="Rectangle 3"/>
          <p:cNvSpPr>
            <a:spLocks noGrp="1" noChangeArrowheads="1"/>
          </p:cNvSpPr>
          <p:nvPr>
            <p:ph idx="1"/>
          </p:nvPr>
        </p:nvSpPr>
        <p:spPr/>
        <p:txBody>
          <a:bodyPr/>
          <a:lstStyle/>
          <a:p>
            <a:pPr eaLnBrk="1" hangingPunct="1"/>
            <a:r>
              <a:rPr lang="en-US" sz="2800" dirty="0" smtClean="0"/>
              <a:t>Gifts may be spent only from University ledgers in accordance with the gift purposed and all the normal ways to expend all University funds.  For example….</a:t>
            </a:r>
          </a:p>
          <a:p>
            <a:pPr lvl="1" eaLnBrk="1" hangingPunct="1"/>
            <a:r>
              <a:rPr lang="en-US" dirty="0" smtClean="0"/>
              <a:t>Purchase order/equipment</a:t>
            </a:r>
          </a:p>
          <a:p>
            <a:pPr lvl="1" eaLnBrk="1" hangingPunct="1"/>
            <a:r>
              <a:rPr lang="en-US" dirty="0" smtClean="0"/>
              <a:t>Payroll costs</a:t>
            </a:r>
            <a:endParaRPr lang="en-US" sz="2800" dirty="0"/>
          </a:p>
          <a:p>
            <a:pPr lvl="1" eaLnBrk="1" hangingPunct="1"/>
            <a:r>
              <a:rPr lang="en-US" dirty="0" smtClean="0"/>
              <a:t>Awards, stipends for students</a:t>
            </a:r>
          </a:p>
          <a:p>
            <a:pPr lvl="1" eaLnBrk="1" hangingPunct="1"/>
            <a:r>
              <a:rPr lang="en-US" dirty="0" smtClean="0"/>
              <a:t>Reimbursements</a:t>
            </a:r>
          </a:p>
          <a:p>
            <a:pPr lvl="1" eaLnBrk="1" hangingPunct="1"/>
            <a:r>
              <a:rPr lang="en-US" dirty="0"/>
              <a:t>Check request</a:t>
            </a:r>
          </a:p>
          <a:p>
            <a:pPr lvl="1" eaLnBrk="1" hangingPunct="1"/>
            <a:r>
              <a:rPr lang="en-US" dirty="0"/>
              <a:t>Travel</a:t>
            </a:r>
          </a:p>
          <a:p>
            <a:pPr marL="393700" lvl="1" indent="0" eaLnBrk="1" hangingPunct="1">
              <a:buNone/>
            </a:pPr>
            <a:endParaRPr lang="en-US" dirty="0" smtClean="0"/>
          </a:p>
        </p:txBody>
      </p:sp>
    </p:spTree>
    <p:extLst>
      <p:ext uri="{BB962C8B-B14F-4D97-AF65-F5344CB8AC3E}">
        <p14:creationId xmlns:p14="http://schemas.microsoft.com/office/powerpoint/2010/main" val="3260001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dirty="0" smtClean="0"/>
              <a:t>How Will I Know if a Gift is Expended?</a:t>
            </a:r>
          </a:p>
        </p:txBody>
      </p:sp>
      <p:sp>
        <p:nvSpPr>
          <p:cNvPr id="50179" name="Rectangle 3"/>
          <p:cNvSpPr>
            <a:spLocks noGrp="1" noChangeArrowheads="1"/>
          </p:cNvSpPr>
          <p:nvPr>
            <p:ph idx="1"/>
          </p:nvPr>
        </p:nvSpPr>
        <p:spPr/>
        <p:txBody>
          <a:bodyPr/>
          <a:lstStyle/>
          <a:p>
            <a:pPr marL="393700" lvl="1" indent="0" eaLnBrk="1" hangingPunct="1">
              <a:buNone/>
            </a:pPr>
            <a:r>
              <a:rPr lang="en-US" dirty="0" smtClean="0"/>
              <a:t>How will you know if the money is spent?  </a:t>
            </a:r>
          </a:p>
          <a:p>
            <a:pPr marL="850900" lvl="1" indent="-457200" eaLnBrk="1" hangingPunct="1">
              <a:buAutoNum type="arabicPeriod"/>
            </a:pPr>
            <a:r>
              <a:rPr lang="en-US" dirty="0" smtClean="0"/>
              <a:t>You can use Advancement's STAR website which you access through </a:t>
            </a:r>
            <a:r>
              <a:rPr lang="en-US" dirty="0" err="1" smtClean="0"/>
              <a:t>Cognos</a:t>
            </a:r>
            <a:r>
              <a:rPr lang="en-US" dirty="0" smtClean="0"/>
              <a:t>. (Example fund 4524)</a:t>
            </a:r>
          </a:p>
          <a:p>
            <a:pPr marL="850900" lvl="1" indent="-457200" eaLnBrk="1" hangingPunct="1">
              <a:buAutoNum type="arabicPeriod"/>
            </a:pPr>
            <a:r>
              <a:rPr lang="en-US" dirty="0" smtClean="0"/>
              <a:t>Also, develop a relationship with business officers in units.</a:t>
            </a:r>
          </a:p>
          <a:p>
            <a:pPr marL="850900" lvl="1" indent="-457200" eaLnBrk="1" hangingPunct="1">
              <a:buAutoNum type="arabicPeriod"/>
            </a:pPr>
            <a:r>
              <a:rPr lang="en-US" dirty="0" smtClean="0"/>
              <a:t>It is ONLY by expenditure of the gift ( if current use) or of the endowment payout (if endowment) that YOU have a good stewardship story!!</a:t>
            </a:r>
            <a:endParaRPr lang="en-US" dirty="0"/>
          </a:p>
          <a:p>
            <a:pPr marL="850900" lvl="1" indent="-457200" eaLnBrk="1" hangingPunct="1">
              <a:buAutoNum type="arabicPeriod"/>
            </a:pPr>
            <a:r>
              <a:rPr lang="en-US" dirty="0" smtClean="0"/>
              <a:t>Otherwise, you may end up with an upset donor at some point.</a:t>
            </a:r>
          </a:p>
          <a:p>
            <a:pPr marL="850900" lvl="1" indent="-457200" eaLnBrk="1" hangingPunct="1">
              <a:buAutoNum type="arabicPeriod"/>
            </a:pPr>
            <a:r>
              <a:rPr lang="en-US" dirty="0" smtClean="0"/>
              <a:t>Make SURE the gifts you raise get used!! </a:t>
            </a:r>
            <a:r>
              <a:rPr lang="en-US" dirty="0" err="1" smtClean="0"/>
              <a:t>Followup</a:t>
            </a:r>
            <a:r>
              <a:rPr lang="en-US" dirty="0" smtClean="0"/>
              <a:t>!</a:t>
            </a:r>
          </a:p>
        </p:txBody>
      </p:sp>
      <p:pic>
        <p:nvPicPr>
          <p:cNvPr id="26626"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80">
                                          <p:stCondLst>
                                            <p:cond delay="0"/>
                                          </p:stCondLst>
                                        </p:cTn>
                                        <p:tgtEl>
                                          <p:spTgt spid="26626"/>
                                        </p:tgtEl>
                                      </p:cBhvr>
                                    </p:animEffect>
                                    <p:anim calcmode="lin" valueType="num">
                                      <p:cBhvr>
                                        <p:cTn id="8"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6"/>
                                        </p:tgtEl>
                                      </p:cBhvr>
                                      <p:to x="100000" y="60000"/>
                                    </p:animScale>
                                    <p:animScale>
                                      <p:cBhvr>
                                        <p:cTn id="14" dur="166" decel="50000">
                                          <p:stCondLst>
                                            <p:cond delay="676"/>
                                          </p:stCondLst>
                                        </p:cTn>
                                        <p:tgtEl>
                                          <p:spTgt spid="26626"/>
                                        </p:tgtEl>
                                      </p:cBhvr>
                                      <p:to x="100000" y="100000"/>
                                    </p:animScale>
                                    <p:animScale>
                                      <p:cBhvr>
                                        <p:cTn id="15" dur="26">
                                          <p:stCondLst>
                                            <p:cond delay="1312"/>
                                          </p:stCondLst>
                                        </p:cTn>
                                        <p:tgtEl>
                                          <p:spTgt spid="26626"/>
                                        </p:tgtEl>
                                      </p:cBhvr>
                                      <p:to x="100000" y="80000"/>
                                    </p:animScale>
                                    <p:animScale>
                                      <p:cBhvr>
                                        <p:cTn id="16" dur="166" decel="50000">
                                          <p:stCondLst>
                                            <p:cond delay="1338"/>
                                          </p:stCondLst>
                                        </p:cTn>
                                        <p:tgtEl>
                                          <p:spTgt spid="26626"/>
                                        </p:tgtEl>
                                      </p:cBhvr>
                                      <p:to x="100000" y="100000"/>
                                    </p:animScale>
                                    <p:animScale>
                                      <p:cBhvr>
                                        <p:cTn id="17" dur="26">
                                          <p:stCondLst>
                                            <p:cond delay="1642"/>
                                          </p:stCondLst>
                                        </p:cTn>
                                        <p:tgtEl>
                                          <p:spTgt spid="26626"/>
                                        </p:tgtEl>
                                      </p:cBhvr>
                                      <p:to x="100000" y="90000"/>
                                    </p:animScale>
                                    <p:animScale>
                                      <p:cBhvr>
                                        <p:cTn id="18" dur="166" decel="50000">
                                          <p:stCondLst>
                                            <p:cond delay="1668"/>
                                          </p:stCondLst>
                                        </p:cTn>
                                        <p:tgtEl>
                                          <p:spTgt spid="26626"/>
                                        </p:tgtEl>
                                      </p:cBhvr>
                                      <p:to x="100000" y="100000"/>
                                    </p:animScale>
                                    <p:animScale>
                                      <p:cBhvr>
                                        <p:cTn id="19" dur="26">
                                          <p:stCondLst>
                                            <p:cond delay="1808"/>
                                          </p:stCondLst>
                                        </p:cTn>
                                        <p:tgtEl>
                                          <p:spTgt spid="26626"/>
                                        </p:tgtEl>
                                      </p:cBhvr>
                                      <p:to x="100000" y="95000"/>
                                    </p:animScale>
                                    <p:animScale>
                                      <p:cBhvr>
                                        <p:cTn id="20" dur="166" decel="50000">
                                          <p:stCondLst>
                                            <p:cond delay="1834"/>
                                          </p:stCondLst>
                                        </p:cTn>
                                        <p:tgtEl>
                                          <p:spTgt spid="266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38200"/>
            <a:ext cx="8229600" cy="590550"/>
          </a:xfrm>
        </p:spPr>
        <p:txBody>
          <a:bodyPr/>
          <a:lstStyle/>
          <a:p>
            <a:pPr eaLnBrk="1" hangingPunct="1"/>
            <a:r>
              <a:rPr lang="en-US" sz="3600" dirty="0" smtClean="0"/>
              <a:t>Planned Gifts</a:t>
            </a:r>
          </a:p>
        </p:txBody>
      </p:sp>
      <p:sp>
        <p:nvSpPr>
          <p:cNvPr id="43011" name="Rectangle 3"/>
          <p:cNvSpPr>
            <a:spLocks noGrp="1" noChangeArrowheads="1"/>
          </p:cNvSpPr>
          <p:nvPr>
            <p:ph idx="1"/>
          </p:nvPr>
        </p:nvSpPr>
        <p:spPr/>
        <p:txBody>
          <a:bodyPr/>
          <a:lstStyle/>
          <a:p>
            <a:pPr marL="403225" indent="-403225" eaLnBrk="1" hangingPunct="1">
              <a:lnSpc>
                <a:spcPct val="90000"/>
              </a:lnSpc>
            </a:pPr>
            <a:r>
              <a:rPr lang="en-US" sz="2800" dirty="0"/>
              <a:t>Planned Gifts – Many types – contact OPG</a:t>
            </a:r>
          </a:p>
          <a:p>
            <a:pPr marL="0" indent="0" eaLnBrk="1" hangingPunct="1">
              <a:lnSpc>
                <a:spcPct val="90000"/>
              </a:lnSpc>
              <a:buNone/>
            </a:pPr>
            <a:endParaRPr lang="en-US" sz="2800" dirty="0"/>
          </a:p>
          <a:p>
            <a:pPr marL="403225" indent="-403225" eaLnBrk="1" hangingPunct="1">
              <a:lnSpc>
                <a:spcPct val="90000"/>
              </a:lnSpc>
            </a:pPr>
            <a:r>
              <a:rPr lang="en-US" sz="2800" dirty="0" smtClean="0"/>
              <a:t>UCSD </a:t>
            </a:r>
            <a:r>
              <a:rPr lang="en-US" sz="2800" dirty="0"/>
              <a:t>Foundation and the UC Regents both accept  </a:t>
            </a:r>
            <a:r>
              <a:rPr lang="en-US" sz="2800" dirty="0" smtClean="0"/>
              <a:t>charitable </a:t>
            </a:r>
            <a:r>
              <a:rPr lang="en-US" sz="2800" dirty="0"/>
              <a:t>trusts and will act as trustee, and both have 	 Charitable Gift Annuity licenses from the State of </a:t>
            </a:r>
            <a:r>
              <a:rPr lang="en-US" sz="2800" dirty="0" smtClean="0"/>
              <a:t>CA.</a:t>
            </a:r>
            <a:endParaRPr lang="en-US" dirty="0"/>
          </a:p>
          <a:p>
            <a:pPr marL="403225" indent="-403225" eaLnBrk="1" hangingPunct="1">
              <a:lnSpc>
                <a:spcPct val="90000"/>
              </a:lnSpc>
            </a:pPr>
            <a:r>
              <a:rPr lang="en-US" sz="2800" dirty="0" smtClean="0"/>
              <a:t>Bequest </a:t>
            </a:r>
            <a:r>
              <a:rPr lang="en-US" sz="2800" dirty="0"/>
              <a:t>intentions are not counted in annual  </a:t>
            </a:r>
            <a:r>
              <a:rPr lang="en-US" sz="2800" dirty="0" smtClean="0"/>
              <a:t>private </a:t>
            </a:r>
            <a:r>
              <a:rPr lang="en-US" sz="2800" dirty="0"/>
              <a:t>support totals ( Regents or CAE), but may be  </a:t>
            </a:r>
            <a:r>
              <a:rPr lang="en-US" sz="2800" dirty="0" smtClean="0"/>
              <a:t>countable </a:t>
            </a:r>
            <a:r>
              <a:rPr lang="en-US" sz="2800" dirty="0"/>
              <a:t>in a campaign</a:t>
            </a:r>
          </a:p>
          <a:p>
            <a:pPr marL="403225" indent="-403225" eaLnBrk="1" hangingPunct="1">
              <a:lnSpc>
                <a:spcPct val="90000"/>
              </a:lnSpc>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buFontTx/>
              <a:buNone/>
            </a:pPr>
            <a:endParaRPr lang="en-US" sz="2800" dirty="0" smtClean="0"/>
          </a:p>
          <a:p>
            <a:pPr marL="403225" indent="-403225"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19100" y="1295400"/>
            <a:ext cx="8305800" cy="1237488"/>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Definitions</a:t>
            </a:r>
            <a:endParaRPr lang="en-US" dirty="0"/>
          </a:p>
        </p:txBody>
      </p:sp>
      <p:sp>
        <p:nvSpPr>
          <p:cNvPr id="717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endParaRPr lang="en-US" smtClean="0"/>
          </a:p>
          <a:p>
            <a:pPr marL="0" indent="0" algn="ctr" eaLnBrk="1" hangingPunct="1">
              <a:buFontTx/>
              <a:buNone/>
            </a:pPr>
            <a:r>
              <a:rPr lang="en-US"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POLICIES and REFERENCES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smtClean="0"/>
              <a:t>Forms</a:t>
            </a:r>
          </a:p>
        </p:txBody>
      </p:sp>
      <p:sp>
        <p:nvSpPr>
          <p:cNvPr id="55299" name="Rectangle 3"/>
          <p:cNvSpPr>
            <a:spLocks noGrp="1" noChangeArrowheads="1"/>
          </p:cNvSpPr>
          <p:nvPr>
            <p:ph idx="1"/>
          </p:nvPr>
        </p:nvSpPr>
        <p:spPr/>
        <p:txBody>
          <a:bodyPr/>
          <a:lstStyle/>
          <a:p>
            <a:pPr eaLnBrk="1" hangingPunct="1"/>
            <a:r>
              <a:rPr lang="en-US" dirty="0" smtClean="0"/>
              <a:t>Foundation Fund Information Sheet, Signature Authorization </a:t>
            </a:r>
          </a:p>
          <a:p>
            <a:pPr eaLnBrk="1" hangingPunct="1">
              <a:buFontTx/>
              <a:buNone/>
            </a:pPr>
            <a:r>
              <a:rPr lang="en-US" dirty="0" smtClean="0">
                <a:hlinkClick r:id="rId2"/>
              </a:rPr>
              <a:t>http://foundation.ucsd.edu/accounting/foundation-forms.html</a:t>
            </a:r>
            <a:endParaRPr lang="en-US" dirty="0" smtClean="0"/>
          </a:p>
          <a:p>
            <a:pPr eaLnBrk="1" hangingPunct="1">
              <a:buFontTx/>
              <a:buNone/>
            </a:pPr>
            <a:endParaRPr lang="en-US" dirty="0" smtClean="0"/>
          </a:p>
          <a:p>
            <a:pPr eaLnBrk="1" hangingPunct="1"/>
            <a:r>
              <a:rPr lang="en-US" dirty="0" smtClean="0"/>
              <a:t>Regents Gift Acceptance Form</a:t>
            </a:r>
          </a:p>
          <a:p>
            <a:pPr eaLnBrk="1" hangingPunct="1">
              <a:buFontTx/>
              <a:buNone/>
            </a:pPr>
            <a:r>
              <a:rPr lang="en-US" dirty="0" smtClean="0">
                <a:hlinkClick r:id="rId3"/>
              </a:rPr>
              <a:t>http://blink.ucsd.edu/sponsor/gift-processing/forms.html</a:t>
            </a:r>
            <a:endParaRPr lang="en-US" dirty="0" smtClean="0"/>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572632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smtClean="0"/>
              <a:t>GIFT PROCESSING BLINK SITE</a:t>
            </a:r>
          </a:p>
        </p:txBody>
      </p:sp>
      <p:sp>
        <p:nvSpPr>
          <p:cNvPr id="55299" name="Rectangle 3"/>
          <p:cNvSpPr>
            <a:spLocks noGrp="1" noChangeArrowheads="1"/>
          </p:cNvSpPr>
          <p:nvPr>
            <p:ph idx="1"/>
          </p:nvPr>
        </p:nvSpPr>
        <p:spPr/>
        <p:txBody>
          <a:bodyPr/>
          <a:lstStyle/>
          <a:p>
            <a:pPr eaLnBrk="1" hangingPunct="1">
              <a:buFontTx/>
              <a:buNone/>
            </a:pPr>
            <a:r>
              <a:rPr lang="en-US" dirty="0">
                <a:hlinkClick r:id="rId2"/>
              </a:rPr>
              <a:t>http://</a:t>
            </a:r>
            <a:r>
              <a:rPr lang="en-US" dirty="0" smtClean="0">
                <a:hlinkClick r:id="rId2"/>
              </a:rPr>
              <a:t>blink.ucsd.edu/sponsor/gift-processing/index.html</a:t>
            </a:r>
            <a:endParaRPr lang="en-US" dirty="0" smtClean="0"/>
          </a:p>
          <a:p>
            <a:pPr eaLnBrk="1" hangingPunct="1">
              <a:buFontTx/>
              <a:buNone/>
            </a:pPr>
            <a:endParaRPr lang="en-US" dirty="0" smtClean="0"/>
          </a:p>
          <a:p>
            <a:pPr eaLnBrk="1" hangingPunct="1"/>
            <a:endParaRPr lang="en-US" dirty="0" smtClean="0"/>
          </a:p>
          <a:p>
            <a:pPr eaLnBrk="1" hangingPunct="1">
              <a:buFontTx/>
              <a:buNone/>
            </a:pPr>
            <a:endParaRPr lang="en-US"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19400"/>
            <a:ext cx="6096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dirty="0" smtClean="0"/>
              <a:t>Other Policy References</a:t>
            </a:r>
          </a:p>
        </p:txBody>
      </p:sp>
      <p:sp>
        <p:nvSpPr>
          <p:cNvPr id="54275" name="Rectangle 3"/>
          <p:cNvSpPr>
            <a:spLocks noGrp="1" noChangeArrowheads="1"/>
          </p:cNvSpPr>
          <p:nvPr>
            <p:ph idx="1"/>
          </p:nvPr>
        </p:nvSpPr>
        <p:spPr/>
        <p:txBody>
          <a:bodyPr/>
          <a:lstStyle/>
          <a:p>
            <a:pPr marL="444500" indent="-444500" eaLnBrk="1" hangingPunct="1">
              <a:lnSpc>
                <a:spcPct val="90000"/>
              </a:lnSpc>
            </a:pPr>
            <a:r>
              <a:rPr lang="en-US" sz="2800" dirty="0" smtClean="0"/>
              <a:t>UC Development Policy and Administration</a:t>
            </a:r>
          </a:p>
          <a:p>
            <a:pPr marL="0" indent="0" eaLnBrk="1" hangingPunct="1">
              <a:lnSpc>
                <a:spcPct val="90000"/>
              </a:lnSpc>
              <a:buNone/>
            </a:pPr>
            <a:r>
              <a:rPr lang="en-US" sz="1600" u="sng" dirty="0" smtClean="0">
                <a:hlinkClick r:id="rId2"/>
              </a:rPr>
              <a:t>http</a:t>
            </a:r>
            <a:r>
              <a:rPr lang="en-US" sz="1600" u="sng" dirty="0">
                <a:hlinkClick r:id="rId2"/>
              </a:rPr>
              <a:t>://www.ucop.edu/institutional-advancement/policies-and-guidelines/index.html</a:t>
            </a:r>
            <a:endParaRPr lang="en-US" sz="1600" dirty="0" smtClean="0"/>
          </a:p>
          <a:p>
            <a:pPr marL="444500" indent="-444500" eaLnBrk="1" hangingPunct="1">
              <a:lnSpc>
                <a:spcPct val="90000"/>
              </a:lnSpc>
            </a:pPr>
            <a:r>
              <a:rPr lang="en-US" sz="2800" dirty="0" smtClean="0"/>
              <a:t> UCSD Gift Processing Manual </a:t>
            </a:r>
            <a:r>
              <a:rPr lang="en-US" sz="1600" dirty="0">
                <a:hlinkClick r:id="rId3"/>
              </a:rPr>
              <a:t>http://</a:t>
            </a:r>
            <a:r>
              <a:rPr lang="en-US" sz="1600" dirty="0" smtClean="0">
                <a:hlinkClick r:id="rId3"/>
              </a:rPr>
              <a:t>blink.ucsd.edu/sponsor/gift-processing/list/index.html</a:t>
            </a:r>
            <a:endParaRPr lang="en-US" sz="1600" dirty="0" smtClean="0"/>
          </a:p>
          <a:p>
            <a:pPr marL="444500" indent="-444500" eaLnBrk="1" hangingPunct="1">
              <a:lnSpc>
                <a:spcPct val="90000"/>
              </a:lnSpc>
            </a:pPr>
            <a:r>
              <a:rPr lang="en-US" sz="2800" dirty="0" smtClean="0"/>
              <a:t>Classification of Awards from Private</a:t>
            </a:r>
            <a:br>
              <a:rPr lang="en-US" sz="2800" dirty="0" smtClean="0"/>
            </a:br>
            <a:r>
              <a:rPr lang="en-US" sz="2800" dirty="0" smtClean="0"/>
              <a:t>    Sources  </a:t>
            </a:r>
            <a:r>
              <a:rPr lang="en-US" sz="2800" dirty="0" smtClean="0">
                <a:hlinkClick r:id="rId4"/>
              </a:rPr>
              <a:t>PPM 150-35</a:t>
            </a:r>
            <a:endParaRPr lang="en-US" sz="2800" dirty="0" smtClean="0"/>
          </a:p>
          <a:p>
            <a:pPr marL="444500" indent="-444500" eaLnBrk="1" hangingPunct="1">
              <a:lnSpc>
                <a:spcPct val="90000"/>
              </a:lnSpc>
            </a:pPr>
            <a:r>
              <a:rPr lang="en-US" sz="2800" dirty="0" smtClean="0"/>
              <a:t>UCSD Naming Policy – </a:t>
            </a:r>
            <a:r>
              <a:rPr lang="en-US" sz="2800" dirty="0" smtClean="0">
                <a:hlinkClick r:id="rId5"/>
              </a:rPr>
              <a:t>PPM 410-4</a:t>
            </a:r>
            <a:endParaRPr lang="en-US" sz="2800" dirty="0" smtClean="0"/>
          </a:p>
          <a:p>
            <a:pPr marL="444500" indent="-444500" eaLnBrk="1" hangingPunct="1">
              <a:lnSpc>
                <a:spcPct val="90000"/>
              </a:lnSpc>
            </a:pPr>
            <a:r>
              <a:rPr lang="en-US" sz="2800" dirty="0" smtClean="0"/>
              <a:t>UCSD </a:t>
            </a:r>
            <a:r>
              <a:rPr lang="en-US" sz="2800" dirty="0"/>
              <a:t>Endowment Minimums </a:t>
            </a:r>
            <a:r>
              <a:rPr lang="en-US" sz="2800" dirty="0" smtClean="0"/>
              <a:t> - </a:t>
            </a:r>
            <a:r>
              <a:rPr lang="en-US" sz="2800" dirty="0" smtClean="0">
                <a:hlinkClick r:id="rId6"/>
              </a:rPr>
              <a:t>PPM 410-30</a:t>
            </a:r>
            <a:endParaRPr lang="en-US" sz="2800" dirty="0" smtClean="0"/>
          </a:p>
          <a:p>
            <a:pPr marL="444500" indent="-444500" eaLnBrk="1" hangingPunct="1">
              <a:lnSpc>
                <a:spcPct val="90000"/>
              </a:lnSpc>
            </a:pPr>
            <a:r>
              <a:rPr lang="en-US" sz="2800" dirty="0" smtClean="0"/>
              <a:t>UCSD Endowed Chair Policy – </a:t>
            </a:r>
            <a:r>
              <a:rPr lang="en-US" sz="2800" dirty="0" smtClean="0">
                <a:hlinkClick r:id="rId7"/>
              </a:rPr>
              <a:t>PPM 230-8</a:t>
            </a:r>
            <a:endParaRPr lang="en-US" sz="2800" dirty="0" smtClean="0"/>
          </a:p>
          <a:p>
            <a:pPr marL="444500" indent="-444500" eaLnBrk="1" hangingPunct="1">
              <a:lnSpc>
                <a:spcPct val="90000"/>
              </a:lnSpc>
            </a:pPr>
            <a:r>
              <a:rPr lang="en-US" sz="2800" dirty="0" smtClean="0"/>
              <a:t>UCOP Resources </a:t>
            </a:r>
            <a:r>
              <a:rPr lang="en-US" sz="1600" dirty="0" smtClean="0">
                <a:hlinkClick r:id="rId8"/>
              </a:rPr>
              <a:t>http://www.ucop.edu/institutional-advancement/</a:t>
            </a:r>
            <a:endParaRPr lang="en-US" sz="1600" dirty="0" smtClean="0"/>
          </a:p>
          <a:p>
            <a:pPr marL="444500" indent="-444500" eaLnBrk="1" hangingPunct="1">
              <a:lnSpc>
                <a:spcPct val="90000"/>
              </a:lnSpc>
              <a:buFontTx/>
              <a:buNone/>
            </a:pPr>
            <a:endParaRPr lang="en-US" sz="1600" dirty="0" smtClean="0"/>
          </a:p>
          <a:p>
            <a:pPr marL="444500" indent="-444500" eaLnBrk="1" hangingPunct="1">
              <a:lnSpc>
                <a:spcPct val="90000"/>
              </a:lnSpc>
              <a:buFontTx/>
              <a:buNone/>
            </a:pPr>
            <a:endParaRPr lang="en-US" sz="2800" dirty="0" smtClean="0"/>
          </a:p>
          <a:p>
            <a:pPr marL="444500" indent="-444500" eaLnBrk="1" hangingPunct="1">
              <a:lnSpc>
                <a:spcPct val="90000"/>
              </a:lnSpc>
              <a:buFontTx/>
              <a:buNone/>
            </a:pPr>
            <a:endParaRPr lang="en-US" sz="2800" dirty="0" smtClean="0"/>
          </a:p>
          <a:p>
            <a:pPr marL="444500" indent="-444500" eaLnBrk="1" hangingPunct="1">
              <a:lnSpc>
                <a:spcPct val="90000"/>
              </a:lnSpc>
            </a:pPr>
            <a:endParaRPr lang="en-US" sz="2800" dirty="0" smtClean="0"/>
          </a:p>
        </p:txBody>
      </p:sp>
    </p:spTree>
    <p:extLst>
      <p:ext uri="{BB962C8B-B14F-4D97-AF65-F5344CB8AC3E}">
        <p14:creationId xmlns:p14="http://schemas.microsoft.com/office/powerpoint/2010/main" val="1591646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fontAlgn="auto" hangingPunct="1">
              <a:spcAft>
                <a:spcPts val="0"/>
              </a:spcAft>
              <a:defRPr/>
            </a:pPr>
            <a:r>
              <a:rPr lang="en-US" sz="4000" dirty="0" smtClean="0"/>
              <a:t>Special Events – Special Rules</a:t>
            </a:r>
            <a:endParaRPr lang="en-US" sz="4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666750"/>
          </a:xfrm>
        </p:spPr>
        <p:txBody>
          <a:bodyPr/>
          <a:lstStyle/>
          <a:p>
            <a:pPr eaLnBrk="1" hangingPunct="1"/>
            <a:r>
              <a:rPr lang="en-US" sz="3600" dirty="0" smtClean="0"/>
              <a:t>Event Tickets</a:t>
            </a:r>
          </a:p>
        </p:txBody>
      </p:sp>
      <p:sp>
        <p:nvSpPr>
          <p:cNvPr id="22531" name="Rectangle 3"/>
          <p:cNvSpPr>
            <a:spLocks noGrp="1" noChangeArrowheads="1"/>
          </p:cNvSpPr>
          <p:nvPr>
            <p:ph idx="1"/>
          </p:nvPr>
        </p:nvSpPr>
        <p:spPr>
          <a:xfrm>
            <a:off x="457200" y="1295400"/>
            <a:ext cx="8229600" cy="5029200"/>
          </a:xfrm>
        </p:spPr>
        <p:txBody>
          <a:bodyPr/>
          <a:lstStyle/>
          <a:p>
            <a:pPr marL="403225" indent="-403225" eaLnBrk="1" hangingPunct="1">
              <a:lnSpc>
                <a:spcPct val="80000"/>
              </a:lnSpc>
              <a:buFont typeface="Wingdings 2" pitchFamily="18" charset="2"/>
              <a:buNone/>
              <a:defRPr/>
            </a:pPr>
            <a:endParaRPr lang="en-US" sz="2400" dirty="0" smtClean="0"/>
          </a:p>
          <a:p>
            <a:pPr marL="403225" indent="-403225" eaLnBrk="1" hangingPunct="1">
              <a:lnSpc>
                <a:spcPct val="80000"/>
              </a:lnSpc>
              <a:buFont typeface="Wingdings 2" pitchFamily="18" charset="2"/>
              <a:buNone/>
              <a:defRPr/>
            </a:pPr>
            <a:r>
              <a:rPr lang="en-US" sz="2400" dirty="0" smtClean="0"/>
              <a:t>Often have a Quid pro quo component– defined as “value received” (get what you pay for)</a:t>
            </a:r>
          </a:p>
          <a:p>
            <a:pPr marL="403225" indent="-403225" eaLnBrk="1" hangingPunct="1">
              <a:lnSpc>
                <a:spcPct val="80000"/>
              </a:lnSpc>
              <a:defRPr/>
            </a:pPr>
            <a:r>
              <a:rPr lang="en-US" sz="2400" dirty="0" smtClean="0"/>
              <a:t>IRS rules: the charity is responsible to specifically disclose, at the time of solicitation, the fair market value (FMV) of any benefits a donor receives in exchange for a gift.  </a:t>
            </a:r>
          </a:p>
          <a:p>
            <a:pPr marL="403225" indent="-403225" eaLnBrk="1" hangingPunct="1">
              <a:lnSpc>
                <a:spcPct val="80000"/>
              </a:lnSpc>
              <a:defRPr/>
            </a:pPr>
            <a:r>
              <a:rPr lang="en-US" sz="2400" dirty="0" smtClean="0"/>
              <a:t>Special events are notorious for this: meals, entertainment, drink, valet, music, etc. </a:t>
            </a:r>
          </a:p>
          <a:p>
            <a:pPr marL="403225" indent="-403225" eaLnBrk="1" hangingPunct="1">
              <a:lnSpc>
                <a:spcPct val="80000"/>
              </a:lnSpc>
              <a:defRPr/>
            </a:pPr>
            <a:r>
              <a:rPr lang="en-US" sz="2400" dirty="0" smtClean="0"/>
              <a:t>The cost to the charity of providing these items to the charity </a:t>
            </a:r>
            <a:r>
              <a:rPr lang="en-US" sz="2400" u="sng" dirty="0" smtClean="0"/>
              <a:t>is not </a:t>
            </a:r>
            <a:r>
              <a:rPr lang="en-US" sz="2400" dirty="0" smtClean="0"/>
              <a:t>necessarily a measure of FMV, especially if the costs were underwritten.</a:t>
            </a:r>
          </a:p>
          <a:p>
            <a:pPr marL="403225" indent="-403225" eaLnBrk="1" hangingPunct="1">
              <a:lnSpc>
                <a:spcPct val="80000"/>
              </a:lnSpc>
              <a:defRPr/>
            </a:pPr>
            <a:r>
              <a:rPr lang="en-US" sz="2400" dirty="0" smtClean="0">
                <a:solidFill>
                  <a:srgbClr val="FF0000"/>
                </a:solidFill>
              </a:rPr>
              <a:t>The charity must disclose the FMV of the benefits at the time of solicitation, which is not a tax deductible gift!!!!</a:t>
            </a:r>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05727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666750"/>
          </a:xfrm>
        </p:spPr>
        <p:txBody>
          <a:bodyPr/>
          <a:lstStyle/>
          <a:p>
            <a:pPr eaLnBrk="1" hangingPunct="1"/>
            <a:r>
              <a:rPr lang="en-US" sz="3600" dirty="0" smtClean="0"/>
              <a:t>HOW TO DISCLOSE “quid pro quo?”</a:t>
            </a:r>
          </a:p>
        </p:txBody>
      </p:sp>
      <p:sp>
        <p:nvSpPr>
          <p:cNvPr id="22531" name="Rectangle 3"/>
          <p:cNvSpPr>
            <a:spLocks noGrp="1" noChangeArrowheads="1"/>
          </p:cNvSpPr>
          <p:nvPr>
            <p:ph idx="1"/>
          </p:nvPr>
        </p:nvSpPr>
        <p:spPr>
          <a:xfrm>
            <a:off x="457200" y="1295400"/>
            <a:ext cx="8229600" cy="5029200"/>
          </a:xfrm>
        </p:spPr>
        <p:txBody>
          <a:bodyPr/>
          <a:lstStyle/>
          <a:p>
            <a:pPr marL="403225" indent="-403225" eaLnBrk="1" hangingPunct="1">
              <a:lnSpc>
                <a:spcPct val="80000"/>
              </a:lnSpc>
              <a:buFont typeface="Wingdings 2" pitchFamily="18" charset="2"/>
              <a:buNone/>
              <a:defRPr/>
            </a:pPr>
            <a:endParaRPr lang="en-US" sz="2400" dirty="0" smtClean="0"/>
          </a:p>
          <a:p>
            <a:pPr marL="403225" indent="-403225" eaLnBrk="1" hangingPunct="1">
              <a:lnSpc>
                <a:spcPct val="80000"/>
              </a:lnSpc>
              <a:defRPr/>
            </a:pPr>
            <a:r>
              <a:rPr lang="en-US" sz="2400" dirty="0" smtClean="0"/>
              <a:t>How do I value “</a:t>
            </a:r>
            <a:r>
              <a:rPr lang="en-US" sz="2400" dirty="0" err="1" smtClean="0"/>
              <a:t>quids</a:t>
            </a:r>
            <a:r>
              <a:rPr lang="en-US" sz="2400" dirty="0" smtClean="0"/>
              <a:t>”?</a:t>
            </a:r>
          </a:p>
          <a:p>
            <a:pPr marL="769938" lvl="1" indent="-403225" eaLnBrk="1" hangingPunct="1">
              <a:lnSpc>
                <a:spcPct val="80000"/>
              </a:lnSpc>
              <a:defRPr/>
            </a:pPr>
            <a:r>
              <a:rPr lang="en-US" sz="2200" dirty="0" smtClean="0"/>
              <a:t>Look up fair market values on public venues </a:t>
            </a:r>
          </a:p>
          <a:p>
            <a:pPr marL="769938" lvl="1" indent="-403225" eaLnBrk="1" hangingPunct="1">
              <a:lnSpc>
                <a:spcPct val="80000"/>
              </a:lnSpc>
              <a:defRPr/>
            </a:pPr>
            <a:r>
              <a:rPr lang="en-US" sz="2200" dirty="0" smtClean="0"/>
              <a:t>For example:  </a:t>
            </a:r>
          </a:p>
          <a:p>
            <a:pPr marL="1044575" lvl="2" indent="-403225" eaLnBrk="1" hangingPunct="1">
              <a:lnSpc>
                <a:spcPct val="80000"/>
              </a:lnSpc>
              <a:defRPr/>
            </a:pPr>
            <a:r>
              <a:rPr lang="en-US" sz="1900" dirty="0" smtClean="0"/>
              <a:t>Hotel rooms – standard published rates</a:t>
            </a:r>
          </a:p>
          <a:p>
            <a:pPr marL="1044575" lvl="2" indent="-403225" eaLnBrk="1" hangingPunct="1">
              <a:lnSpc>
                <a:spcPct val="80000"/>
              </a:lnSpc>
              <a:defRPr/>
            </a:pPr>
            <a:r>
              <a:rPr lang="en-US" sz="1900" dirty="0" smtClean="0"/>
              <a:t>Meals – what would you pay in a restaurant?</a:t>
            </a:r>
          </a:p>
          <a:p>
            <a:pPr marL="1044575" lvl="2" indent="-403225" eaLnBrk="1" hangingPunct="1">
              <a:lnSpc>
                <a:spcPct val="80000"/>
              </a:lnSpc>
              <a:defRPr/>
            </a:pPr>
            <a:r>
              <a:rPr lang="en-US" sz="1900" dirty="0" smtClean="0"/>
              <a:t>An “evening” out – what would that cost?</a:t>
            </a:r>
          </a:p>
          <a:p>
            <a:pPr marL="1044575" lvl="2" indent="-403225" eaLnBrk="1" hangingPunct="1">
              <a:lnSpc>
                <a:spcPct val="80000"/>
              </a:lnSpc>
              <a:defRPr/>
            </a:pPr>
            <a:r>
              <a:rPr lang="en-US" sz="1900" dirty="0" smtClean="0"/>
              <a:t>Perks – like give away packages – what would it cost to buy it?</a:t>
            </a:r>
          </a:p>
          <a:p>
            <a:pPr marL="1044575" lvl="2" indent="-403225" eaLnBrk="1" hangingPunct="1">
              <a:lnSpc>
                <a:spcPct val="80000"/>
              </a:lnSpc>
              <a:defRPr/>
            </a:pPr>
            <a:r>
              <a:rPr lang="en-US" sz="1900" dirty="0" smtClean="0"/>
              <a:t>NOTE:  OUR COST may not be FMV!</a:t>
            </a:r>
          </a:p>
          <a:p>
            <a:pPr marL="1044575" lvl="2" indent="-403225" eaLnBrk="1" hangingPunct="1">
              <a:lnSpc>
                <a:spcPct val="80000"/>
              </a:lnSpc>
              <a:defRPr/>
            </a:pPr>
            <a:endParaRPr lang="en-US" dirty="0"/>
          </a:p>
          <a:p>
            <a:pPr marL="342900" indent="-342900" eaLnBrk="1" hangingPunct="1">
              <a:lnSpc>
                <a:spcPct val="80000"/>
              </a:lnSpc>
              <a:defRPr/>
            </a:pPr>
            <a:r>
              <a:rPr lang="en-US" dirty="0" smtClean="0"/>
              <a:t>Disclosure examples:</a:t>
            </a:r>
          </a:p>
          <a:p>
            <a:pPr marL="0" indent="0" eaLnBrk="1" hangingPunct="1">
              <a:lnSpc>
                <a:spcPct val="80000"/>
              </a:lnSpc>
              <a:buNone/>
              <a:defRPr/>
            </a:pPr>
            <a:r>
              <a:rPr lang="en-US" sz="2000" dirty="0" smtClean="0"/>
              <a:t>“$_____ of your payment is tax deductible; $_____ represents the estimated fair market value of the benefits provided.” or </a:t>
            </a:r>
          </a:p>
          <a:p>
            <a:pPr marL="0" indent="0" eaLnBrk="1" hangingPunct="1">
              <a:lnSpc>
                <a:spcPct val="80000"/>
              </a:lnSpc>
              <a:buNone/>
              <a:defRPr/>
            </a:pPr>
            <a:endParaRPr lang="en-US" sz="2000" dirty="0"/>
          </a:p>
          <a:p>
            <a:pPr marL="0" indent="0" eaLnBrk="1" hangingPunct="1">
              <a:lnSpc>
                <a:spcPct val="80000"/>
              </a:lnSpc>
              <a:buNone/>
              <a:defRPr/>
            </a:pPr>
            <a:r>
              <a:rPr lang="en-US" sz="2000" dirty="0" smtClean="0"/>
              <a:t>“tax deductible amount is $____________”</a:t>
            </a:r>
            <a:endParaRPr lang="en-US" dirty="0"/>
          </a:p>
          <a:p>
            <a:pPr marL="366713" lvl="1" indent="0" eaLnBrk="1" hangingPunct="1">
              <a:lnSpc>
                <a:spcPct val="80000"/>
              </a:lnSpc>
              <a:buNone/>
              <a:defRPr/>
            </a:pPr>
            <a:endParaRPr lang="en-US" sz="2200" dirty="0" smtClean="0"/>
          </a:p>
          <a:p>
            <a:pPr marL="769938" lvl="1" indent="-403225" eaLnBrk="1" hangingPunct="1">
              <a:lnSpc>
                <a:spcPct val="80000"/>
              </a:lnSpc>
              <a:defRPr/>
            </a:pPr>
            <a:endParaRPr lang="en-US" sz="2200" dirty="0" smtClean="0"/>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0572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0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IRS Disclosure </a:t>
            </a:r>
            <a:r>
              <a:rPr lang="en-US" sz="4400" dirty="0" err="1" smtClean="0"/>
              <a:t>Regs</a:t>
            </a:r>
            <a:r>
              <a:rPr lang="en-US" sz="4400" dirty="0" smtClean="0"/>
              <a:t> and Example</a:t>
            </a:r>
            <a:endParaRPr lang="en-US" sz="4400" dirty="0"/>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8892" y="1981201"/>
            <a:ext cx="36869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1"/>
            <a:ext cx="3657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784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IRS Penalties</a:t>
            </a:r>
            <a:endParaRPr lang="en-US" sz="44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1"/>
            <a:ext cx="6705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431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sz="3600" dirty="0" smtClean="0"/>
              <a:t>UCSD Ticket/Table Disclosure Example</a:t>
            </a:r>
            <a:endParaRPr lang="en-US" sz="3600" dirty="0"/>
          </a:p>
        </p:txBody>
      </p:sp>
      <p:sp>
        <p:nvSpPr>
          <p:cNvPr id="3" name="Content Placeholder 2"/>
          <p:cNvSpPr>
            <a:spLocks noGrp="1"/>
          </p:cNvSpPr>
          <p:nvPr>
            <p:ph idx="1"/>
          </p:nvPr>
        </p:nvSpPr>
        <p:spPr/>
        <p:txBody>
          <a:bodyPr/>
          <a:lstStyle/>
          <a:p>
            <a:pPr marL="0" indent="0">
              <a:buNone/>
            </a:pPr>
            <a:r>
              <a:rPr lang="en-US" sz="2000" dirty="0" smtClean="0"/>
              <a:t>“The price of each ticket, less</a:t>
            </a:r>
          </a:p>
          <a:p>
            <a:pPr marL="0" indent="0">
              <a:buNone/>
            </a:pPr>
            <a:r>
              <a:rPr lang="en-US" sz="2000" dirty="0" smtClean="0"/>
              <a:t>$140, or $1400 per table, is tax </a:t>
            </a:r>
          </a:p>
          <a:p>
            <a:pPr marL="0" indent="0">
              <a:buNone/>
            </a:pPr>
            <a:r>
              <a:rPr lang="en-US" sz="2000" dirty="0" smtClean="0"/>
              <a:t>deductible as a charitable </a:t>
            </a:r>
          </a:p>
          <a:p>
            <a:pPr marL="0" indent="0">
              <a:buNone/>
            </a:pPr>
            <a:r>
              <a:rPr lang="en-US" sz="2000" dirty="0"/>
              <a:t>d</a:t>
            </a:r>
            <a:r>
              <a:rPr lang="en-US" sz="2000" dirty="0" smtClean="0"/>
              <a:t>onation”</a:t>
            </a:r>
          </a:p>
          <a:p>
            <a:pPr marL="0" indent="0">
              <a:buNone/>
            </a:pPr>
            <a:endParaRPr lang="en-US" sz="2000" dirty="0" smtClean="0"/>
          </a:p>
          <a:p>
            <a:pPr marL="0" indent="0">
              <a:buNone/>
            </a:pPr>
            <a:r>
              <a:rPr lang="en-US" sz="2000" dirty="0" smtClean="0"/>
              <a:t>Or:</a:t>
            </a:r>
          </a:p>
          <a:p>
            <a:pPr marL="0" indent="0">
              <a:buNone/>
            </a:pPr>
            <a:endParaRPr lang="en-US" sz="2000" dirty="0" smtClean="0"/>
          </a:p>
          <a:p>
            <a:pPr marL="0" indent="0">
              <a:buNone/>
            </a:pPr>
            <a:r>
              <a:rPr lang="en-US" sz="2000" dirty="0" smtClean="0"/>
              <a:t>“$140 per ticket, or $1400 per </a:t>
            </a:r>
          </a:p>
          <a:p>
            <a:pPr marL="0" indent="0">
              <a:buNone/>
            </a:pPr>
            <a:r>
              <a:rPr lang="en-US" sz="2000" dirty="0" smtClean="0"/>
              <a:t>table, represents the value of </a:t>
            </a:r>
          </a:p>
          <a:p>
            <a:pPr marL="0" indent="0">
              <a:buNone/>
            </a:pPr>
            <a:r>
              <a:rPr lang="en-US" sz="2000" dirty="0"/>
              <a:t>t</a:t>
            </a:r>
            <a:r>
              <a:rPr lang="en-US" sz="2000" dirty="0" smtClean="0"/>
              <a:t>he benefits received; the </a:t>
            </a:r>
          </a:p>
          <a:p>
            <a:pPr marL="0" indent="0">
              <a:buNone/>
            </a:pPr>
            <a:r>
              <a:rPr lang="en-US" sz="2000" dirty="0"/>
              <a:t>b</a:t>
            </a:r>
            <a:r>
              <a:rPr lang="en-US" sz="2000" dirty="0" smtClean="0"/>
              <a:t>alance is a charitable gift”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490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71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p:cNvSpPr>
            <a:spLocks noGrp="1" noChangeArrowheads="1"/>
          </p:cNvSpPr>
          <p:nvPr>
            <p:ph idx="1"/>
          </p:nvPr>
        </p:nvSpPr>
        <p:spPr>
          <a:xfrm>
            <a:off x="990600" y="2133600"/>
            <a:ext cx="7769225" cy="4038600"/>
          </a:xfrm>
        </p:spPr>
        <p:txBody>
          <a:bodyPr/>
          <a:lstStyle/>
          <a:p>
            <a:pPr eaLnBrk="1" hangingPunct="1">
              <a:lnSpc>
                <a:spcPct val="90000"/>
              </a:lnSpc>
            </a:pPr>
            <a:r>
              <a:rPr lang="en-US" sz="2400" dirty="0" smtClean="0"/>
              <a:t>LEGAL: A conveyance or transfer of an asset (including cash or negotiable instruments) given </a:t>
            </a:r>
            <a:r>
              <a:rPr lang="en-US" sz="2400" b="1" i="1" dirty="0" smtClean="0"/>
              <a:t>with </a:t>
            </a:r>
            <a:r>
              <a:rPr lang="en-US" sz="2400" dirty="0" smtClean="0"/>
              <a:t>charitable intent and </a:t>
            </a:r>
            <a:r>
              <a:rPr lang="en-US" sz="2400" b="1" i="1" dirty="0" smtClean="0"/>
              <a:t>without</a:t>
            </a:r>
            <a:r>
              <a:rPr lang="en-US" sz="2400" dirty="0" smtClean="0"/>
              <a:t> consideration.</a:t>
            </a:r>
          </a:p>
          <a:p>
            <a:pPr eaLnBrk="1" hangingPunct="1">
              <a:lnSpc>
                <a:spcPct val="90000"/>
              </a:lnSpc>
            </a:pPr>
            <a:r>
              <a:rPr lang="en-US" sz="2400" u="sng" dirty="0" smtClean="0"/>
              <a:t>Necessary components </a:t>
            </a:r>
            <a:r>
              <a:rPr lang="en-US" sz="2400" dirty="0" smtClean="0"/>
              <a:t>of a Charitable GIFT:  </a:t>
            </a:r>
          </a:p>
          <a:p>
            <a:pPr marL="976313" lvl="1" indent="-609600" eaLnBrk="1" hangingPunct="1">
              <a:lnSpc>
                <a:spcPct val="90000"/>
              </a:lnSpc>
            </a:pPr>
            <a:r>
              <a:rPr lang="en-US" sz="2200" dirty="0" smtClean="0"/>
              <a:t>charitable intent</a:t>
            </a:r>
          </a:p>
          <a:p>
            <a:pPr marL="976313" lvl="1" indent="-609600" eaLnBrk="1" hangingPunct="1">
              <a:lnSpc>
                <a:spcPct val="90000"/>
              </a:lnSpc>
            </a:pPr>
            <a:r>
              <a:rPr lang="en-US" sz="2200" dirty="0" smtClean="0"/>
              <a:t>not an equal exchange (aka, not a business deal)</a:t>
            </a:r>
          </a:p>
          <a:p>
            <a:pPr marL="976313" lvl="1" indent="-609600" eaLnBrk="1" hangingPunct="1">
              <a:lnSpc>
                <a:spcPct val="90000"/>
              </a:lnSpc>
            </a:pPr>
            <a:r>
              <a:rPr lang="en-US" sz="2200" dirty="0" smtClean="0"/>
              <a:t>given irrevocably (not refundable </a:t>
            </a:r>
            <a:r>
              <a:rPr lang="en-US" sz="2200" dirty="0" smtClean="0">
                <a:sym typeface="Wingdings" panose="05000000000000000000" pitchFamily="2" charset="2"/>
              </a:rPr>
              <a:t>)</a:t>
            </a:r>
            <a:endParaRPr lang="en-US" sz="2200" dirty="0" smtClean="0"/>
          </a:p>
          <a:p>
            <a:pPr marL="976313" lvl="1" indent="-609600" eaLnBrk="1" hangingPunct="1">
              <a:lnSpc>
                <a:spcPct val="90000"/>
              </a:lnSpc>
            </a:pPr>
            <a:r>
              <a:rPr lang="en-US" sz="2200" dirty="0" smtClean="0"/>
              <a:t>release of control</a:t>
            </a:r>
          </a:p>
          <a:p>
            <a:pPr marL="976313" lvl="1" indent="-609600" eaLnBrk="1" hangingPunct="1">
              <a:lnSpc>
                <a:spcPct val="90000"/>
              </a:lnSpc>
            </a:pPr>
            <a:r>
              <a:rPr lang="en-US" sz="2200" dirty="0" smtClean="0"/>
              <a:t>given to a legally recognized charity</a:t>
            </a:r>
          </a:p>
          <a:p>
            <a:pPr marL="366713" lvl="1" indent="0" eaLnBrk="1" hangingPunct="1">
              <a:lnSpc>
                <a:spcPct val="90000"/>
              </a:lnSpc>
              <a:buNone/>
            </a:pPr>
            <a:endParaRPr lang="en-US" sz="2200" dirty="0" smtClean="0"/>
          </a:p>
          <a:p>
            <a:pPr marL="366713" lvl="1" indent="0" eaLnBrk="1" hangingPunct="1">
              <a:lnSpc>
                <a:spcPct val="90000"/>
              </a:lnSpc>
              <a:buNone/>
            </a:pPr>
            <a:r>
              <a:rPr lang="en-US" b="1" i="1" dirty="0" smtClean="0">
                <a:solidFill>
                  <a:schemeClr val="accent1"/>
                </a:solidFill>
              </a:rPr>
              <a:t>HINT:  All these things appear in a gift agreement!</a:t>
            </a:r>
          </a:p>
          <a:p>
            <a:pPr marL="609600" indent="-609600" eaLnBrk="1" hangingPunct="1">
              <a:lnSpc>
                <a:spcPct val="90000"/>
              </a:lnSpc>
              <a:buNone/>
            </a:pPr>
            <a:endParaRPr lang="en-US" sz="2800" b="1" u="sng" dirty="0" smtClean="0">
              <a:solidFill>
                <a:srgbClr val="CC6600"/>
              </a:solidFill>
            </a:endParaRPr>
          </a:p>
          <a:p>
            <a:pPr marL="609600" indent="-609600" eaLnBrk="1" hangingPunct="1">
              <a:lnSpc>
                <a:spcPct val="90000"/>
              </a:lnSpc>
              <a:buFontTx/>
              <a:buNone/>
            </a:pPr>
            <a:endParaRPr lang="en-US" b="1" u="sng" dirty="0" smtClean="0">
              <a:solidFill>
                <a:srgbClr val="CC6600"/>
              </a:solidFill>
            </a:endParaRPr>
          </a:p>
          <a:p>
            <a:pPr marL="609600" indent="-609600" eaLnBrk="1" hangingPunct="1">
              <a:lnSpc>
                <a:spcPct val="90000"/>
              </a:lnSpc>
              <a:buFontTx/>
              <a:buNone/>
            </a:pPr>
            <a:endParaRPr lang="en-US" sz="4400" dirty="0" smtClean="0"/>
          </a:p>
        </p:txBody>
      </p:sp>
      <p:sp>
        <p:nvSpPr>
          <p:cNvPr id="4" name="Title 3"/>
          <p:cNvSpPr>
            <a:spLocks noGrp="1"/>
          </p:cNvSpPr>
          <p:nvPr>
            <p:ph type="title"/>
          </p:nvPr>
        </p:nvSpPr>
        <p:spPr/>
        <p:txBody>
          <a:bodyPr/>
          <a:lstStyle/>
          <a:p>
            <a:r>
              <a:rPr lang="en-US" sz="3600" dirty="0" smtClean="0"/>
              <a:t>So…What is a Charitable Gift?  </a:t>
            </a:r>
            <a:endParaRPr lang="en-US" sz="3600"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85801"/>
            <a:ext cx="151600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04850"/>
            <a:ext cx="8229600" cy="666750"/>
          </a:xfrm>
        </p:spPr>
        <p:txBody>
          <a:bodyPr/>
          <a:lstStyle/>
          <a:p>
            <a:pPr eaLnBrk="1" hangingPunct="1"/>
            <a:r>
              <a:rPr lang="en-US" sz="3600" dirty="0" smtClean="0"/>
              <a:t>Raffles</a:t>
            </a:r>
          </a:p>
        </p:txBody>
      </p:sp>
      <p:sp>
        <p:nvSpPr>
          <p:cNvPr id="22531" name="Rectangle 3"/>
          <p:cNvSpPr>
            <a:spLocks noGrp="1" noChangeArrowheads="1"/>
          </p:cNvSpPr>
          <p:nvPr>
            <p:ph idx="1"/>
          </p:nvPr>
        </p:nvSpPr>
        <p:spPr>
          <a:xfrm>
            <a:off x="457200" y="1600200"/>
            <a:ext cx="8229600" cy="4724400"/>
          </a:xfrm>
        </p:spPr>
        <p:txBody>
          <a:bodyPr/>
          <a:lstStyle/>
          <a:p>
            <a:pPr marL="403225" indent="-403225" eaLnBrk="1" hangingPunct="1">
              <a:lnSpc>
                <a:spcPct val="80000"/>
              </a:lnSpc>
              <a:defRPr/>
            </a:pPr>
            <a:r>
              <a:rPr lang="en-US" sz="2400" dirty="0" smtClean="0"/>
              <a:t>RAFFLES  are regulated by the State of California.  </a:t>
            </a:r>
          </a:p>
          <a:p>
            <a:pPr marL="403225" indent="-403225" eaLnBrk="1" hangingPunct="1">
              <a:lnSpc>
                <a:spcPct val="80000"/>
              </a:lnSpc>
              <a:defRPr/>
            </a:pPr>
            <a:r>
              <a:rPr lang="en-US" sz="2400" dirty="0" smtClean="0"/>
              <a:t>Charitable raffles are now permitted, via a registration process. </a:t>
            </a:r>
            <a:r>
              <a:rPr lang="en-US" sz="2400" dirty="0" smtClean="0">
                <a:hlinkClick r:id="rId2"/>
              </a:rPr>
              <a:t>http://ag.ca.gov/charities/raffles.php</a:t>
            </a:r>
            <a:endParaRPr lang="en-US" sz="2400" dirty="0" smtClean="0"/>
          </a:p>
          <a:p>
            <a:pPr marL="403225" indent="-403225" eaLnBrk="1" hangingPunct="1">
              <a:lnSpc>
                <a:spcPct val="80000"/>
              </a:lnSpc>
              <a:defRPr/>
            </a:pPr>
            <a:r>
              <a:rPr lang="en-US" sz="2400" dirty="0" smtClean="0"/>
              <a:t>Yes, EVERY raffle has to be registered through our office.</a:t>
            </a:r>
          </a:p>
          <a:p>
            <a:pPr marL="403225" indent="-403225" eaLnBrk="1" hangingPunct="1">
              <a:lnSpc>
                <a:spcPct val="80000"/>
              </a:lnSpc>
              <a:defRPr/>
            </a:pPr>
            <a:r>
              <a:rPr lang="en-US" sz="2400" dirty="0" smtClean="0"/>
              <a:t>90% of all raffle proceeds must go to the charity.</a:t>
            </a:r>
          </a:p>
          <a:p>
            <a:pPr marL="403225" indent="-403225" eaLnBrk="1" hangingPunct="1">
              <a:lnSpc>
                <a:spcPct val="80000"/>
              </a:lnSpc>
              <a:defRPr/>
            </a:pPr>
            <a:r>
              <a:rPr lang="en-US" sz="2400" dirty="0" smtClean="0"/>
              <a:t>That means – no 50/50 raffles, or any other use of the proceeds from the raffle as the prize.</a:t>
            </a:r>
          </a:p>
          <a:p>
            <a:pPr marL="403225" indent="-403225" eaLnBrk="1" hangingPunct="1">
              <a:lnSpc>
                <a:spcPct val="80000"/>
              </a:lnSpc>
              <a:defRPr/>
            </a:pPr>
            <a:r>
              <a:rPr lang="en-US" sz="2400" dirty="0" smtClean="0"/>
              <a:t>The ticket sales are not a charitable donation, as they represent the purchase of a chance to win, or 100% quid pro quo. They also can </a:t>
            </a:r>
            <a:r>
              <a:rPr lang="en-US" sz="2400" u="sng" dirty="0" smtClean="0"/>
              <a:t>NOT</a:t>
            </a:r>
            <a:r>
              <a:rPr lang="en-US" sz="2400" dirty="0" smtClean="0"/>
              <a:t> be sold online!</a:t>
            </a:r>
          </a:p>
          <a:p>
            <a:pPr marL="403225" indent="-403225" eaLnBrk="1" hangingPunct="1">
              <a:lnSpc>
                <a:spcPct val="80000"/>
              </a:lnSpc>
              <a:defRPr/>
            </a:pPr>
            <a:r>
              <a:rPr lang="en-US" sz="2400" dirty="0" smtClean="0"/>
              <a:t>Oh yes – and, certain winning values require IRS 1099’s to the winners.  </a:t>
            </a:r>
          </a:p>
          <a:p>
            <a:pPr marL="403225" indent="-403225" eaLnBrk="1" hangingPunct="1">
              <a:lnSpc>
                <a:spcPct val="80000"/>
              </a:lnSpc>
              <a:defRPr/>
            </a:pPr>
            <a:r>
              <a:rPr lang="en-US" sz="2400" dirty="0" smtClean="0"/>
              <a:t>Make certain we are aware of these so we can give you all you need!</a:t>
            </a:r>
          </a:p>
          <a:p>
            <a:pPr marL="403225" indent="-403225" eaLnBrk="1" hangingPunct="1">
              <a:lnSpc>
                <a:spcPct val="80000"/>
              </a:lnSpc>
              <a:buFont typeface="Wingdings 2" pitchFamily="18" charset="2"/>
              <a:buNone/>
              <a:defRPr/>
            </a:pPr>
            <a:endParaRPr lang="en-US" sz="2800" dirty="0" smtClean="0"/>
          </a:p>
          <a:p>
            <a:pPr marL="403225" indent="-403225" eaLnBrk="1" hangingPunct="1">
              <a:lnSpc>
                <a:spcPct val="80000"/>
              </a:lnSpc>
              <a:defRPr/>
            </a:pPr>
            <a:endParaRPr lang="en-US" sz="2800" dirty="0" smtClean="0"/>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pic>
        <p:nvPicPr>
          <p:cNvPr id="4" name="Picture 2" descr="https://sp3.yimg.com/ib/th?id=HN.60805289971902315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3620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4850"/>
            <a:ext cx="8229600" cy="666750"/>
          </a:xfrm>
        </p:spPr>
        <p:txBody>
          <a:bodyPr/>
          <a:lstStyle/>
          <a:p>
            <a:pPr eaLnBrk="1" hangingPunct="1"/>
            <a:r>
              <a:rPr lang="en-US" sz="3600" dirty="0" smtClean="0"/>
              <a:t>Auctions</a:t>
            </a:r>
          </a:p>
        </p:txBody>
      </p:sp>
      <p:sp>
        <p:nvSpPr>
          <p:cNvPr id="22531" name="Rectangle 3"/>
          <p:cNvSpPr>
            <a:spLocks noGrp="1" noChangeArrowheads="1"/>
          </p:cNvSpPr>
          <p:nvPr>
            <p:ph idx="1"/>
          </p:nvPr>
        </p:nvSpPr>
        <p:spPr>
          <a:xfrm>
            <a:off x="457200" y="1295400"/>
            <a:ext cx="8229600" cy="5410200"/>
          </a:xfrm>
        </p:spPr>
        <p:txBody>
          <a:bodyPr/>
          <a:lstStyle/>
          <a:p>
            <a:pPr marL="403225" indent="-403225" eaLnBrk="1" hangingPunct="1">
              <a:lnSpc>
                <a:spcPct val="80000"/>
              </a:lnSpc>
              <a:buFont typeface="Wingdings 2" pitchFamily="18" charset="2"/>
              <a:buNone/>
              <a:defRPr/>
            </a:pPr>
            <a:r>
              <a:rPr lang="en-US" sz="2800" dirty="0" smtClean="0"/>
              <a:t>Auctions involve a good amount of organization and paper trail. </a:t>
            </a:r>
            <a:r>
              <a:rPr lang="en-US" sz="2800" b="1" dirty="0" smtClean="0"/>
              <a:t>They have </a:t>
            </a:r>
            <a:r>
              <a:rPr lang="en-US" sz="2800" b="1" u="sng" dirty="0" smtClean="0">
                <a:solidFill>
                  <a:srgbClr val="FF0000"/>
                </a:solidFill>
              </a:rPr>
              <a:t>two</a:t>
            </a:r>
            <a:r>
              <a:rPr lang="en-US" sz="2800" b="1" dirty="0" smtClean="0"/>
              <a:t> components</a:t>
            </a:r>
            <a:r>
              <a:rPr lang="en-US" sz="2800" dirty="0" smtClean="0"/>
              <a:t>:</a:t>
            </a:r>
          </a:p>
          <a:p>
            <a:pPr marL="403225" indent="-403225" eaLnBrk="1" hangingPunct="1">
              <a:lnSpc>
                <a:spcPct val="80000"/>
              </a:lnSpc>
              <a:buFont typeface="Wingdings 2" pitchFamily="18" charset="2"/>
              <a:buNone/>
              <a:defRPr/>
            </a:pPr>
            <a:endParaRPr lang="en-US" sz="2800" dirty="0" smtClean="0"/>
          </a:p>
          <a:p>
            <a:pPr marL="514350" indent="-514350" eaLnBrk="1" hangingPunct="1">
              <a:lnSpc>
                <a:spcPct val="80000"/>
              </a:lnSpc>
              <a:buFont typeface="Wingdings 2" pitchFamily="18" charset="2"/>
              <a:buAutoNum type="arabicPeriod"/>
              <a:defRPr/>
            </a:pPr>
            <a:r>
              <a:rPr lang="en-US" sz="2800" b="1" dirty="0" smtClean="0"/>
              <a:t>Incoming gifts in kind from donors </a:t>
            </a:r>
            <a:r>
              <a:rPr lang="en-US" sz="2800" dirty="0" smtClean="0"/>
              <a:t>(the items to be auctioned off):</a:t>
            </a:r>
          </a:p>
          <a:p>
            <a:pPr marL="881063" lvl="1" indent="-514350" eaLnBrk="1" hangingPunct="1">
              <a:lnSpc>
                <a:spcPct val="80000"/>
              </a:lnSpc>
              <a:defRPr/>
            </a:pPr>
            <a:r>
              <a:rPr lang="en-US" dirty="0" smtClean="0"/>
              <a:t>Some items are recorded and receipted as gifts, such as tangible personal property</a:t>
            </a:r>
          </a:p>
          <a:p>
            <a:pPr marL="881063" lvl="1" indent="-514350" eaLnBrk="1" hangingPunct="1">
              <a:lnSpc>
                <a:spcPct val="80000"/>
              </a:lnSpc>
              <a:defRPr/>
            </a:pPr>
            <a:r>
              <a:rPr lang="en-US" dirty="0" smtClean="0"/>
              <a:t>Other items, such as free services, free uses of facilities or homes etc, are lost income and are not receipted or recorded, but are still accepted for auction</a:t>
            </a:r>
          </a:p>
          <a:p>
            <a:pPr marL="881063" lvl="1" indent="-514350" eaLnBrk="1" hangingPunct="1">
              <a:lnSpc>
                <a:spcPct val="80000"/>
              </a:lnSpc>
              <a:defRPr/>
            </a:pPr>
            <a:r>
              <a:rPr lang="en-US" dirty="0" smtClean="0"/>
              <a:t>All should be acknowledged</a:t>
            </a:r>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04850"/>
            <a:ext cx="8229600" cy="666750"/>
          </a:xfrm>
        </p:spPr>
        <p:txBody>
          <a:bodyPr/>
          <a:lstStyle/>
          <a:p>
            <a:pPr eaLnBrk="1" hangingPunct="1"/>
            <a:r>
              <a:rPr lang="en-US" sz="3600" dirty="0" smtClean="0"/>
              <a:t>Auctions, cont.</a:t>
            </a:r>
          </a:p>
        </p:txBody>
      </p:sp>
      <p:sp>
        <p:nvSpPr>
          <p:cNvPr id="22531" name="Rectangle 3"/>
          <p:cNvSpPr>
            <a:spLocks noGrp="1" noChangeArrowheads="1"/>
          </p:cNvSpPr>
          <p:nvPr>
            <p:ph idx="1"/>
          </p:nvPr>
        </p:nvSpPr>
        <p:spPr>
          <a:xfrm>
            <a:off x="457200" y="1752600"/>
            <a:ext cx="8229600" cy="4953000"/>
          </a:xfrm>
        </p:spPr>
        <p:txBody>
          <a:bodyPr/>
          <a:lstStyle/>
          <a:p>
            <a:pPr marL="514350" indent="-514350" eaLnBrk="1" hangingPunct="1">
              <a:lnSpc>
                <a:spcPct val="80000"/>
              </a:lnSpc>
              <a:buFont typeface="Wingdings 2" pitchFamily="18" charset="2"/>
              <a:buAutoNum type="arabicPeriod" startAt="2"/>
              <a:defRPr/>
            </a:pPr>
            <a:r>
              <a:rPr lang="en-US" sz="2800" dirty="0" smtClean="0">
                <a:solidFill>
                  <a:srgbClr val="FF0000"/>
                </a:solidFill>
              </a:rPr>
              <a:t>Sale of the Items at Auction</a:t>
            </a:r>
            <a:r>
              <a:rPr lang="en-US" sz="2800" dirty="0" smtClean="0"/>
              <a:t>:</a:t>
            </a:r>
          </a:p>
          <a:p>
            <a:pPr marL="514350" indent="-514350" eaLnBrk="1" hangingPunct="1">
              <a:lnSpc>
                <a:spcPct val="80000"/>
              </a:lnSpc>
              <a:buFont typeface="Wingdings 2" pitchFamily="18" charset="2"/>
              <a:buNone/>
              <a:defRPr/>
            </a:pPr>
            <a:endParaRPr lang="en-US" sz="2800" dirty="0" smtClean="0"/>
          </a:p>
          <a:p>
            <a:pPr marL="881063" lvl="1" indent="-514350" eaLnBrk="1" hangingPunct="1">
              <a:lnSpc>
                <a:spcPct val="80000"/>
              </a:lnSpc>
              <a:defRPr/>
            </a:pPr>
            <a:r>
              <a:rPr lang="en-US" dirty="0" smtClean="0"/>
              <a:t>Must be listed with a fair market value at the auction with </a:t>
            </a:r>
            <a:r>
              <a:rPr lang="en-US" u="sng" dirty="0" smtClean="0"/>
              <a:t>written</a:t>
            </a:r>
            <a:r>
              <a:rPr lang="en-US" dirty="0" smtClean="0"/>
              <a:t> disclosures related to the amount that will qualify as a tax deductible gift if purchased. </a:t>
            </a:r>
          </a:p>
          <a:p>
            <a:pPr marL="881063" lvl="1" indent="-514350" eaLnBrk="1" hangingPunct="1">
              <a:lnSpc>
                <a:spcPct val="80000"/>
              </a:lnSpc>
              <a:defRPr/>
            </a:pPr>
            <a:r>
              <a:rPr lang="en-US" dirty="0" smtClean="0"/>
              <a:t>Anything paid under or at FMV is quid pro quo, meaning, no gift  and no tax deductibility</a:t>
            </a:r>
          </a:p>
          <a:p>
            <a:pPr marL="881063" lvl="1" indent="-514350" eaLnBrk="1" hangingPunct="1">
              <a:lnSpc>
                <a:spcPct val="80000"/>
              </a:lnSpc>
              <a:defRPr/>
            </a:pPr>
            <a:r>
              <a:rPr lang="en-US" dirty="0" smtClean="0"/>
              <a:t>Anything paid in excess of FMV is receipted as a gift and tax deductible.</a:t>
            </a:r>
          </a:p>
          <a:p>
            <a:pPr marL="403225" indent="-403225" eaLnBrk="1" hangingPunct="1">
              <a:lnSpc>
                <a:spcPct val="80000"/>
              </a:lnSpc>
              <a:defRPr/>
            </a:pPr>
            <a:endParaRPr lang="en-US" sz="2800" dirty="0" smtClean="0"/>
          </a:p>
          <a:p>
            <a:pPr lvl="1" eaLnBrk="1" hangingPunct="1">
              <a:lnSpc>
                <a:spcPct val="80000"/>
              </a:lnSpc>
              <a:buFont typeface="Wingdings 2" pitchFamily="18" charset="2"/>
              <a:buNone/>
              <a:defRPr/>
            </a:pPr>
            <a:endParaRPr lang="en-US" dirty="0" smtClean="0"/>
          </a:p>
          <a:p>
            <a:pPr eaLnBrk="1" hangingPunct="1">
              <a:lnSpc>
                <a:spcPct val="8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dirty="0" smtClean="0"/>
              <a:t>Sponsorships</a:t>
            </a:r>
          </a:p>
        </p:txBody>
      </p:sp>
      <p:sp>
        <p:nvSpPr>
          <p:cNvPr id="30723" name="Rectangle 3"/>
          <p:cNvSpPr>
            <a:spLocks noGrp="1" noChangeArrowheads="1"/>
          </p:cNvSpPr>
          <p:nvPr>
            <p:ph idx="1"/>
          </p:nvPr>
        </p:nvSpPr>
        <p:spPr/>
        <p:txBody>
          <a:bodyPr/>
          <a:lstStyle/>
          <a:p>
            <a:pPr eaLnBrk="1" hangingPunct="1">
              <a:lnSpc>
                <a:spcPct val="80000"/>
              </a:lnSpc>
            </a:pPr>
            <a:r>
              <a:rPr lang="en-US" sz="2800" b="1" dirty="0" smtClean="0"/>
              <a:t>SPONSORSHIP</a:t>
            </a:r>
          </a:p>
          <a:p>
            <a:pPr eaLnBrk="1" hangingPunct="1">
              <a:lnSpc>
                <a:spcPct val="80000"/>
              </a:lnSpc>
              <a:buFontTx/>
              <a:buNone/>
            </a:pPr>
            <a:r>
              <a:rPr lang="en-US" sz="2800" dirty="0" smtClean="0"/>
              <a:t>Sponsorships come in two forms:  </a:t>
            </a:r>
          </a:p>
          <a:p>
            <a:pPr lvl="1" eaLnBrk="1" hangingPunct="1">
              <a:lnSpc>
                <a:spcPct val="80000"/>
              </a:lnSpc>
            </a:pPr>
            <a:r>
              <a:rPr lang="en-US" dirty="0" smtClean="0"/>
              <a:t>where </a:t>
            </a:r>
            <a:r>
              <a:rPr lang="en-US" u="sng" dirty="0" smtClean="0"/>
              <a:t>commercially valuable benefits</a:t>
            </a:r>
            <a:r>
              <a:rPr lang="en-US" dirty="0" smtClean="0"/>
              <a:t> such as advertising of the sponsor and their products are returned to a sponsor by the </a:t>
            </a:r>
            <a:r>
              <a:rPr lang="en-US" dirty="0" err="1" smtClean="0"/>
              <a:t>donee</a:t>
            </a:r>
            <a:r>
              <a:rPr lang="en-US" dirty="0" smtClean="0"/>
              <a:t> entity, the sponsorship is considered business income to the </a:t>
            </a:r>
            <a:r>
              <a:rPr lang="en-US" dirty="0" err="1" smtClean="0"/>
              <a:t>donee</a:t>
            </a:r>
            <a:r>
              <a:rPr lang="en-US" dirty="0" smtClean="0"/>
              <a:t> entity and advertising or marketing expense to the sponsor (that is, </a:t>
            </a:r>
            <a:r>
              <a:rPr lang="en-US" u="sng" dirty="0" smtClean="0"/>
              <a:t>not</a:t>
            </a:r>
            <a:r>
              <a:rPr lang="en-US" dirty="0" smtClean="0"/>
              <a:t> a gift).  </a:t>
            </a:r>
          </a:p>
          <a:p>
            <a:pPr lvl="1" eaLnBrk="1" hangingPunct="1">
              <a:lnSpc>
                <a:spcPct val="80000"/>
              </a:lnSpc>
            </a:pPr>
            <a:r>
              <a:rPr lang="en-US" dirty="0" smtClean="0"/>
              <a:t>Such income may be subject to Unrelated Business Income Tax (UBIT) by the </a:t>
            </a:r>
            <a:r>
              <a:rPr lang="en-US" dirty="0" err="1" smtClean="0"/>
              <a:t>donee</a:t>
            </a:r>
            <a:r>
              <a:rPr lang="en-US" dirty="0" smtClean="0"/>
              <a:t>.	</a:t>
            </a:r>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n-US" sz="3600" dirty="0" smtClean="0"/>
              <a:t>Sponsorships</a:t>
            </a:r>
          </a:p>
        </p:txBody>
      </p:sp>
      <p:sp>
        <p:nvSpPr>
          <p:cNvPr id="31747" name="Rectangle 1027"/>
          <p:cNvSpPr>
            <a:spLocks noGrp="1" noChangeArrowheads="1"/>
          </p:cNvSpPr>
          <p:nvPr>
            <p:ph idx="1"/>
          </p:nvPr>
        </p:nvSpPr>
        <p:spPr/>
        <p:txBody>
          <a:bodyPr/>
          <a:lstStyle/>
          <a:p>
            <a:pPr eaLnBrk="1" hangingPunct="1">
              <a:lnSpc>
                <a:spcPct val="90000"/>
              </a:lnSpc>
            </a:pPr>
            <a:r>
              <a:rPr lang="en-US" sz="2800" b="1" dirty="0" smtClean="0"/>
              <a:t>SPONSORSHIP (cont’d)</a:t>
            </a:r>
            <a:endParaRPr lang="en-US" sz="2800" dirty="0" smtClean="0"/>
          </a:p>
          <a:p>
            <a:pPr lvl="1" eaLnBrk="1" hangingPunct="1">
              <a:lnSpc>
                <a:spcPct val="90000"/>
              </a:lnSpc>
            </a:pPr>
            <a:r>
              <a:rPr lang="en-US" dirty="0" smtClean="0"/>
              <a:t>Where only </a:t>
            </a:r>
            <a:r>
              <a:rPr lang="en-US" u="sng" dirty="0" smtClean="0"/>
              <a:t>incidental benefits</a:t>
            </a:r>
            <a:r>
              <a:rPr lang="en-US" dirty="0" smtClean="0"/>
              <a:t> are returned to a sponsor by the </a:t>
            </a:r>
            <a:r>
              <a:rPr lang="en-US" dirty="0" err="1" smtClean="0"/>
              <a:t>donee</a:t>
            </a:r>
            <a:r>
              <a:rPr lang="en-US" dirty="0" smtClean="0"/>
              <a:t> entity, such as use of the sponsor’s name or logo for donor acknowledgment, and when less than 2% the sponsorship paid is returned in value of goods or services to the sponsor, then the sponsorship is a “qualified sponsorship” to the </a:t>
            </a:r>
            <a:r>
              <a:rPr lang="en-US" dirty="0" err="1" smtClean="0"/>
              <a:t>donee</a:t>
            </a:r>
            <a:r>
              <a:rPr lang="en-US" dirty="0" smtClean="0"/>
              <a:t> entity, is not subject to UBIT, and is a defined as a GIFT under University policy and IRS regulations.</a:t>
            </a:r>
          </a:p>
          <a:p>
            <a:pPr lvl="1" eaLnBrk="1" hangingPunct="1">
              <a:lnSpc>
                <a:spcPct val="90000"/>
              </a:lnSpc>
            </a:pPr>
            <a:r>
              <a:rPr lang="en-US" b="1" dirty="0" smtClean="0"/>
              <a:t>Most of our Development-related events have sponsorships that would be defined as a gift. They are……….</a:t>
            </a:r>
          </a:p>
          <a:p>
            <a:pPr eaLnBrk="1" hangingPunct="1">
              <a:lnSpc>
                <a:spcPct val="90000"/>
              </a:lnSpc>
              <a:buFontTx/>
              <a:buNone/>
            </a:pPr>
            <a:r>
              <a:rPr lang="en-US" sz="28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smtClean="0"/>
              <a:t>Underwriting</a:t>
            </a:r>
            <a:endParaRPr lang="en-US" sz="3600" b="1" dirty="0" smtClean="0"/>
          </a:p>
        </p:txBody>
      </p:sp>
      <p:sp>
        <p:nvSpPr>
          <p:cNvPr id="137219" name="Rectangle 3"/>
          <p:cNvSpPr>
            <a:spLocks noGrp="1" noChangeArrowheads="1"/>
          </p:cNvSpPr>
          <p:nvPr>
            <p:ph idx="1"/>
          </p:nvPr>
        </p:nvSpPr>
        <p:spPr/>
        <p:txBody>
          <a:bodyPr>
            <a:normAutofit fontScale="92500"/>
          </a:bodyPr>
          <a:lstStyle/>
          <a:p>
            <a:pPr marL="274320" indent="-274320" eaLnBrk="1" fontAlgn="auto" hangingPunct="1">
              <a:lnSpc>
                <a:spcPct val="90000"/>
              </a:lnSpc>
              <a:spcAft>
                <a:spcPts val="0"/>
              </a:spcAft>
              <a:buClr>
                <a:schemeClr val="accent3"/>
              </a:buClr>
              <a:buFontTx/>
              <a:buNone/>
              <a:defRPr/>
            </a:pPr>
            <a:endParaRPr lang="en-US" sz="2800" dirty="0"/>
          </a:p>
          <a:p>
            <a:pPr marL="274320" indent="-274320" eaLnBrk="1" fontAlgn="auto" hangingPunct="1">
              <a:lnSpc>
                <a:spcPct val="90000"/>
              </a:lnSpc>
              <a:spcAft>
                <a:spcPts val="0"/>
              </a:spcAft>
              <a:buClr>
                <a:schemeClr val="accent3"/>
              </a:buClr>
              <a:buFontTx/>
              <a:buNone/>
              <a:defRPr/>
            </a:pPr>
            <a:r>
              <a:rPr lang="en-US" sz="2800" b="1" dirty="0"/>
              <a:t>EVENT UNDERWRITING</a:t>
            </a:r>
          </a:p>
          <a:p>
            <a:pPr marL="274320" indent="-274320" eaLnBrk="1" fontAlgn="auto" hangingPunct="1">
              <a:lnSpc>
                <a:spcPct val="90000"/>
              </a:lnSpc>
              <a:spcAft>
                <a:spcPts val="0"/>
              </a:spcAft>
              <a:buClr>
                <a:schemeClr val="accent3"/>
              </a:buClr>
              <a:buFont typeface="Wingdings 2"/>
              <a:buChar char=""/>
              <a:defRPr/>
            </a:pPr>
            <a:r>
              <a:rPr lang="en-US" sz="2400" dirty="0"/>
              <a:t>Generally a gift provided to assist UCSD in putting on an event.</a:t>
            </a:r>
          </a:p>
          <a:p>
            <a:pPr marL="274320" indent="-274320" eaLnBrk="1" fontAlgn="auto" hangingPunct="1">
              <a:lnSpc>
                <a:spcPct val="90000"/>
              </a:lnSpc>
              <a:spcAft>
                <a:spcPts val="0"/>
              </a:spcAft>
              <a:buClr>
                <a:schemeClr val="accent3"/>
              </a:buClr>
              <a:buFont typeface="Wingdings 2"/>
              <a:buChar char=""/>
              <a:defRPr/>
            </a:pPr>
            <a:r>
              <a:rPr lang="en-US" sz="2400" dirty="0"/>
              <a:t>Underwriting is solicited often at UCSD and is treated as a charitable gift, as long as the benefits returned to the sponsor fall under the 2% rule.</a:t>
            </a:r>
          </a:p>
          <a:p>
            <a:pPr marL="274320" indent="-274320" eaLnBrk="1" fontAlgn="auto" hangingPunct="1">
              <a:lnSpc>
                <a:spcPct val="90000"/>
              </a:lnSpc>
              <a:spcAft>
                <a:spcPts val="0"/>
              </a:spcAft>
              <a:buClr>
                <a:schemeClr val="accent3"/>
              </a:buClr>
              <a:buFont typeface="Wingdings 2"/>
              <a:buChar char=""/>
              <a:defRPr/>
            </a:pPr>
            <a:r>
              <a:rPr lang="en-US" sz="2400" dirty="0"/>
              <a:t>Some benefits, in the form of event tickets, </a:t>
            </a:r>
            <a:r>
              <a:rPr lang="en-US" sz="2400" dirty="0" err="1"/>
              <a:t>etc</a:t>
            </a:r>
            <a:r>
              <a:rPr lang="en-US" sz="2400" dirty="0"/>
              <a:t>, may be provided in return to the underwriter, as quid pro quo, and will be receipted accordingly</a:t>
            </a:r>
            <a:r>
              <a:rPr lang="en-US" sz="2400" b="1" dirty="0"/>
              <a:t>.</a:t>
            </a:r>
          </a:p>
          <a:p>
            <a:pPr marL="274320" indent="-274320" eaLnBrk="1" fontAlgn="auto" hangingPunct="1">
              <a:lnSpc>
                <a:spcPct val="90000"/>
              </a:lnSpc>
              <a:spcAft>
                <a:spcPts val="0"/>
              </a:spcAft>
              <a:buClr>
                <a:schemeClr val="accent3"/>
              </a:buClr>
              <a:buFontTx/>
              <a:buNone/>
              <a:defRPr/>
            </a:pPr>
            <a:endParaRPr lang="en-US" sz="2400" b="1" dirty="0"/>
          </a:p>
          <a:p>
            <a:pPr lvl="2" indent="-246888" eaLnBrk="1" fontAlgn="auto" hangingPunct="1">
              <a:lnSpc>
                <a:spcPct val="90000"/>
              </a:lnSpc>
              <a:spcAft>
                <a:spcPts val="0"/>
              </a:spcAft>
              <a:buFontTx/>
              <a:buNone/>
              <a:defRPr/>
            </a:pPr>
            <a:endParaRPr lang="en-US" sz="2000" b="1" dirty="0"/>
          </a:p>
          <a:p>
            <a:pPr marL="274320" indent="-274320" eaLnBrk="1" fontAlgn="auto" hangingPunct="1">
              <a:lnSpc>
                <a:spcPct val="90000"/>
              </a:lnSpc>
              <a:spcAft>
                <a:spcPts val="0"/>
              </a:spcAft>
              <a:buClr>
                <a:schemeClr val="accent3"/>
              </a:buClr>
              <a:buFontTx/>
              <a:buNone/>
              <a:defRPr/>
            </a:pPr>
            <a:r>
              <a:rPr lang="en-US" sz="2800" dirty="0"/>
              <a:t>	</a:t>
            </a:r>
          </a:p>
          <a:p>
            <a:pPr marL="274320" indent="-274320" eaLnBrk="1" fontAlgn="auto" hangingPunct="1">
              <a:lnSpc>
                <a:spcPct val="90000"/>
              </a:lnSpc>
              <a:spcAft>
                <a:spcPts val="0"/>
              </a:spcAft>
              <a:buClr>
                <a:schemeClr val="accent3"/>
              </a:buClr>
              <a:buFontTx/>
              <a:buNone/>
              <a:defRPr/>
            </a:pP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04850"/>
            <a:ext cx="8229600" cy="895350"/>
          </a:xfrm>
        </p:spPr>
        <p:txBody>
          <a:bodyPr/>
          <a:lstStyle/>
          <a:p>
            <a:pPr eaLnBrk="1" hangingPunct="1"/>
            <a:r>
              <a:rPr lang="en-US" sz="3600" dirty="0" smtClean="0"/>
              <a:t>What is Private Support?</a:t>
            </a:r>
          </a:p>
        </p:txBody>
      </p:sp>
      <p:sp>
        <p:nvSpPr>
          <p:cNvPr id="88067" name="Rectangle 3"/>
          <p:cNvSpPr>
            <a:spLocks noGrp="1" noChangeArrowheads="1"/>
          </p:cNvSpPr>
          <p:nvPr>
            <p:ph idx="1"/>
          </p:nvPr>
        </p:nvSpPr>
        <p:spPr>
          <a:xfrm>
            <a:off x="1062038" y="1766888"/>
            <a:ext cx="7769225" cy="5091112"/>
          </a:xfrm>
        </p:spPr>
        <p:txBody>
          <a:bodyPr>
            <a:normAutofit/>
          </a:bodyPr>
          <a:lstStyle/>
          <a:p>
            <a:pPr marL="274320" indent="-274320" eaLnBrk="1" fontAlgn="auto" hangingPunct="1">
              <a:lnSpc>
                <a:spcPct val="80000"/>
              </a:lnSpc>
              <a:spcAft>
                <a:spcPts val="0"/>
              </a:spcAft>
              <a:buClr>
                <a:schemeClr val="accent3"/>
              </a:buClr>
              <a:buFont typeface="Wingdings 2"/>
              <a:buChar char=""/>
              <a:defRPr/>
            </a:pPr>
            <a:r>
              <a:rPr lang="en-US" sz="2400" b="1" dirty="0"/>
              <a:t>PRIVATE SUPPORT </a:t>
            </a:r>
            <a:r>
              <a:rPr lang="en-US" sz="2400" b="1" dirty="0" smtClean="0"/>
              <a:t>is defined by </a:t>
            </a:r>
          </a:p>
          <a:p>
            <a:pPr marL="0" indent="0" eaLnBrk="1" fontAlgn="auto" hangingPunct="1">
              <a:lnSpc>
                <a:spcPct val="80000"/>
              </a:lnSpc>
              <a:spcAft>
                <a:spcPts val="0"/>
              </a:spcAft>
              <a:buClr>
                <a:schemeClr val="accent3"/>
              </a:buClr>
              <a:buNone/>
              <a:defRPr/>
            </a:pPr>
            <a:r>
              <a:rPr lang="en-US" sz="2400" b="1" dirty="0" smtClean="0"/>
              <a:t>CASE </a:t>
            </a:r>
            <a:r>
              <a:rPr lang="en-US" sz="2400" b="1" dirty="0"/>
              <a:t>Management Reporting Standards)</a:t>
            </a:r>
          </a:p>
          <a:p>
            <a:pPr marL="274320" indent="-274320" eaLnBrk="1" fontAlgn="auto" hangingPunct="1">
              <a:lnSpc>
                <a:spcPct val="80000"/>
              </a:lnSpc>
              <a:spcAft>
                <a:spcPts val="0"/>
              </a:spcAft>
              <a:buClr>
                <a:schemeClr val="accent3"/>
              </a:buClr>
              <a:buFontTx/>
              <a:buNone/>
              <a:defRPr/>
            </a:pPr>
            <a:r>
              <a:rPr lang="en-US" sz="2400" dirty="0"/>
              <a:t>	</a:t>
            </a:r>
            <a:endParaRPr lang="en-US" sz="2400" dirty="0" smtClean="0"/>
          </a:p>
          <a:p>
            <a:pPr marL="274320" indent="-274320" eaLnBrk="1" fontAlgn="auto" hangingPunct="1">
              <a:lnSpc>
                <a:spcPct val="80000"/>
              </a:lnSpc>
              <a:spcAft>
                <a:spcPts val="0"/>
              </a:spcAft>
              <a:buClr>
                <a:schemeClr val="accent3"/>
              </a:buClr>
              <a:buFontTx/>
              <a:buNone/>
              <a:defRPr/>
            </a:pPr>
            <a:endParaRPr lang="en-US" sz="2400" dirty="0"/>
          </a:p>
          <a:p>
            <a:pPr marL="274320" indent="-274320" eaLnBrk="1" fontAlgn="auto" hangingPunct="1">
              <a:lnSpc>
                <a:spcPct val="80000"/>
              </a:lnSpc>
              <a:spcAft>
                <a:spcPts val="0"/>
              </a:spcAft>
              <a:buClr>
                <a:schemeClr val="accent3"/>
              </a:buClr>
              <a:buFontTx/>
              <a:buNone/>
              <a:defRPr/>
            </a:pPr>
            <a:endParaRPr lang="en-US" sz="2400" dirty="0" smtClean="0"/>
          </a:p>
          <a:p>
            <a:pPr marL="274320" indent="-274320" eaLnBrk="1" fontAlgn="auto" hangingPunct="1">
              <a:lnSpc>
                <a:spcPct val="80000"/>
              </a:lnSpc>
              <a:spcAft>
                <a:spcPts val="0"/>
              </a:spcAft>
              <a:buClr>
                <a:schemeClr val="accent3"/>
              </a:buClr>
              <a:buFontTx/>
              <a:buNone/>
              <a:defRPr/>
            </a:pPr>
            <a:r>
              <a:rPr lang="en-US" sz="2400" dirty="0" smtClean="0"/>
              <a:t>Private support is: </a:t>
            </a:r>
          </a:p>
          <a:p>
            <a:pPr marL="274320" indent="-274320" eaLnBrk="1" fontAlgn="auto" hangingPunct="1">
              <a:lnSpc>
                <a:spcPct val="80000"/>
              </a:lnSpc>
              <a:spcAft>
                <a:spcPts val="0"/>
              </a:spcAft>
              <a:buClr>
                <a:schemeClr val="accent3"/>
              </a:buClr>
              <a:buFontTx/>
              <a:buNone/>
              <a:defRPr/>
            </a:pPr>
            <a:r>
              <a:rPr lang="en-US" sz="2400" dirty="0" smtClean="0"/>
              <a:t>All </a:t>
            </a:r>
            <a:r>
              <a:rPr lang="en-US" sz="2400" u="sng" dirty="0"/>
              <a:t>gifts</a:t>
            </a:r>
            <a:r>
              <a:rPr lang="en-US" sz="2400" dirty="0"/>
              <a:t> and </a:t>
            </a:r>
            <a:r>
              <a:rPr lang="en-US" sz="2400" u="sng" dirty="0"/>
              <a:t>private grants</a:t>
            </a:r>
            <a:r>
              <a:rPr lang="en-US" sz="2400" dirty="0"/>
              <a:t> provided by </a:t>
            </a:r>
            <a:r>
              <a:rPr lang="en-US" sz="2400" u="sng" dirty="0"/>
              <a:t>private</a:t>
            </a:r>
            <a:r>
              <a:rPr lang="en-US" sz="2400" dirty="0"/>
              <a:t> </a:t>
            </a:r>
            <a:r>
              <a:rPr lang="en-US" sz="2400" dirty="0" smtClean="0"/>
              <a:t>(non- governmental) entities </a:t>
            </a:r>
            <a:r>
              <a:rPr lang="en-US" sz="2400" dirty="0"/>
              <a:t>in support of educational, research and outreach </a:t>
            </a:r>
            <a:r>
              <a:rPr lang="en-US" sz="2400" dirty="0" smtClean="0"/>
              <a:t>missions</a:t>
            </a:r>
          </a:p>
          <a:p>
            <a:pPr marL="393192" lvl="1" indent="0" eaLnBrk="1" fontAlgn="auto" hangingPunct="1">
              <a:lnSpc>
                <a:spcPct val="80000"/>
              </a:lnSpc>
              <a:spcAft>
                <a:spcPts val="0"/>
              </a:spcAft>
              <a:buNone/>
              <a:defRPr/>
            </a:pPr>
            <a:endParaRPr lang="en-US" b="1" dirty="0" smtClean="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2438400"/>
            <a:ext cx="3048000" cy="91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041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36" y="914400"/>
            <a:ext cx="8382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441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04850"/>
            <a:ext cx="8229600" cy="742950"/>
          </a:xfrm>
        </p:spPr>
        <p:txBody>
          <a:bodyPr/>
          <a:lstStyle/>
          <a:p>
            <a:pPr eaLnBrk="1" hangingPunct="1"/>
            <a:r>
              <a:rPr lang="en-US" sz="3600" dirty="0" smtClean="0"/>
              <a:t>Private Support Reporting- Example</a:t>
            </a:r>
          </a:p>
        </p:txBody>
      </p:sp>
      <p:sp>
        <p:nvSpPr>
          <p:cNvPr id="52227" name="Rectangle 3"/>
          <p:cNvSpPr>
            <a:spLocks noGrp="1" noChangeArrowheads="1"/>
          </p:cNvSpPr>
          <p:nvPr>
            <p:ph idx="1"/>
          </p:nvPr>
        </p:nvSpPr>
        <p:spPr>
          <a:xfrm>
            <a:off x="152400" y="1524001"/>
            <a:ext cx="8915400" cy="4800600"/>
          </a:xfrm>
        </p:spPr>
        <p:txBody>
          <a:bodyPr/>
          <a:lstStyle/>
          <a:p>
            <a:pPr eaLnBrk="1" hangingPunct="1"/>
            <a:r>
              <a:rPr lang="en-US" sz="2400" dirty="0"/>
              <a:t>P</a:t>
            </a:r>
            <a:r>
              <a:rPr lang="en-US" sz="2400" dirty="0" smtClean="0"/>
              <a:t>ledge in year 1 for $10M; paid over 5 years</a:t>
            </a:r>
          </a:p>
          <a:p>
            <a:pPr eaLnBrk="1" hangingPunct="1"/>
            <a:r>
              <a:rPr lang="en-US" sz="2400" dirty="0"/>
              <a:t>G</a:t>
            </a:r>
            <a:r>
              <a:rPr lang="en-US" sz="2400" dirty="0" smtClean="0"/>
              <a:t>ift in kind of equipment valued at $100,000 per year</a:t>
            </a:r>
          </a:p>
          <a:p>
            <a:pPr eaLnBrk="1" hangingPunct="1"/>
            <a:r>
              <a:rPr lang="en-US" sz="2400" dirty="0" smtClean="0"/>
              <a:t>Annual fund gifts of $50,000 per year</a:t>
            </a:r>
          </a:p>
          <a:p>
            <a:pPr marL="0" indent="0" eaLnBrk="1" hangingPunct="1">
              <a:buNone/>
            </a:pPr>
            <a:r>
              <a:rPr lang="en-US" sz="2400" dirty="0" smtClean="0"/>
              <a:t>(</a:t>
            </a:r>
            <a:r>
              <a:rPr lang="en-US" sz="2400" dirty="0"/>
              <a:t>F</a:t>
            </a:r>
            <a:r>
              <a:rPr lang="en-US" sz="2400" dirty="0" smtClean="0"/>
              <a:t>ive year total is $10,750,000)</a:t>
            </a:r>
            <a:endParaRPr lang="en-US" sz="2400" dirty="0"/>
          </a:p>
          <a:p>
            <a:pPr marL="0" indent="0" eaLnBrk="1" hangingPunct="1">
              <a:buNone/>
            </a:pPr>
            <a:r>
              <a:rPr lang="en-US" sz="2400" dirty="0" smtClean="0">
                <a:solidFill>
                  <a:srgbClr val="FF0000"/>
                </a:solidFill>
              </a:rPr>
              <a:t>Regents Convention:</a:t>
            </a:r>
          </a:p>
          <a:p>
            <a:pPr marL="0" indent="0" eaLnBrk="1" hangingPunct="1">
              <a:buNone/>
            </a:pPr>
            <a:r>
              <a:rPr lang="en-US" sz="2400" dirty="0" smtClean="0"/>
              <a:t>Year 1		Year 2		Year 3		Year 4	 	Year 5</a:t>
            </a:r>
          </a:p>
          <a:p>
            <a:pPr marL="0" indent="0" eaLnBrk="1" hangingPunct="1">
              <a:buNone/>
            </a:pPr>
            <a:r>
              <a:rPr lang="en-US" sz="2400" dirty="0" smtClean="0"/>
              <a:t>$10,150,000	$150,000	$150,000	$150,000	$150,000</a:t>
            </a:r>
          </a:p>
          <a:p>
            <a:pPr marL="0" indent="0" eaLnBrk="1" hangingPunct="1">
              <a:buNone/>
            </a:pPr>
            <a:r>
              <a:rPr lang="en-US" sz="2400" dirty="0" smtClean="0">
                <a:solidFill>
                  <a:srgbClr val="0070C0"/>
                </a:solidFill>
              </a:rPr>
              <a:t>CAE </a:t>
            </a:r>
            <a:r>
              <a:rPr lang="en-US" sz="2400" dirty="0">
                <a:solidFill>
                  <a:srgbClr val="0070C0"/>
                </a:solidFill>
              </a:rPr>
              <a:t>Convention:</a:t>
            </a:r>
          </a:p>
          <a:p>
            <a:pPr marL="0" indent="0" eaLnBrk="1" hangingPunct="1">
              <a:buNone/>
            </a:pPr>
            <a:r>
              <a:rPr lang="en-US" sz="2400" dirty="0"/>
              <a:t>Year 1		Year 2		Year 3		Year 4	 	Year 5</a:t>
            </a:r>
          </a:p>
          <a:p>
            <a:pPr marL="0" indent="0" eaLnBrk="1" hangingPunct="1">
              <a:buNone/>
            </a:pPr>
            <a:r>
              <a:rPr lang="en-US" sz="2400" dirty="0" smtClean="0"/>
              <a:t>$</a:t>
            </a:r>
            <a:r>
              <a:rPr lang="en-US" sz="2400" dirty="0"/>
              <a:t>2</a:t>
            </a:r>
            <a:r>
              <a:rPr lang="en-US" sz="2400" dirty="0" smtClean="0"/>
              <a:t>,150,000</a:t>
            </a:r>
            <a:r>
              <a:rPr lang="en-US" sz="2400" dirty="0"/>
              <a:t>	</a:t>
            </a:r>
            <a:r>
              <a:rPr lang="en-US" sz="2400" dirty="0" smtClean="0"/>
              <a:t>$2,150,000</a:t>
            </a:r>
            <a:r>
              <a:rPr lang="en-US" sz="2400" dirty="0"/>
              <a:t>	</a:t>
            </a:r>
            <a:r>
              <a:rPr lang="en-US" sz="2400" dirty="0" smtClean="0"/>
              <a:t>$2,150,000</a:t>
            </a:r>
            <a:r>
              <a:rPr lang="en-US" sz="2400" dirty="0"/>
              <a:t>	</a:t>
            </a:r>
            <a:r>
              <a:rPr lang="en-US" sz="2400" dirty="0" smtClean="0"/>
              <a:t>$2,150,000</a:t>
            </a:r>
            <a:r>
              <a:rPr lang="en-US" sz="2400" dirty="0"/>
              <a:t>	</a:t>
            </a:r>
            <a:r>
              <a:rPr lang="en-US" sz="2400" dirty="0" smtClean="0"/>
              <a:t>$2,150,000</a:t>
            </a:r>
            <a:endParaRPr lang="en-US" sz="2400" dirty="0"/>
          </a:p>
          <a:p>
            <a:pPr marL="0" indent="0" eaLnBrk="1" hangingPunct="1">
              <a:buNone/>
            </a:pPr>
            <a:endParaRPr lang="en-US" sz="2400" dirty="0" smtClean="0"/>
          </a:p>
        </p:txBody>
      </p:sp>
    </p:spTree>
    <p:extLst>
      <p:ext uri="{BB962C8B-B14F-4D97-AF65-F5344CB8AC3E}">
        <p14:creationId xmlns:p14="http://schemas.microsoft.com/office/powerpoint/2010/main" val="344679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smtClean="0"/>
              <a:t>WHAT MAKES A GIFT TAX DEDUCTIBLE?</a:t>
            </a:r>
          </a:p>
        </p:txBody>
      </p:sp>
      <p:sp>
        <p:nvSpPr>
          <p:cNvPr id="9219" name="Rectangle 3"/>
          <p:cNvSpPr>
            <a:spLocks noGrp="1" noChangeArrowheads="1"/>
          </p:cNvSpPr>
          <p:nvPr>
            <p:ph idx="1"/>
          </p:nvPr>
        </p:nvSpPr>
        <p:spPr/>
        <p:txBody>
          <a:bodyPr/>
          <a:lstStyle/>
          <a:p>
            <a:pPr eaLnBrk="1" hangingPunct="1">
              <a:lnSpc>
                <a:spcPct val="80000"/>
              </a:lnSpc>
              <a:buFontTx/>
              <a:buNone/>
            </a:pPr>
            <a:endParaRPr lang="en-US" sz="1800" dirty="0" smtClean="0"/>
          </a:p>
          <a:p>
            <a:pPr eaLnBrk="1" hangingPunct="1">
              <a:lnSpc>
                <a:spcPct val="80000"/>
              </a:lnSpc>
            </a:pPr>
            <a:r>
              <a:rPr lang="en-US" sz="2000" dirty="0" smtClean="0"/>
              <a:t>Given to a </a:t>
            </a:r>
            <a:r>
              <a:rPr lang="en-US" sz="2000" dirty="0" err="1" smtClean="0"/>
              <a:t>bonafide</a:t>
            </a:r>
            <a:r>
              <a:rPr lang="en-US" sz="2000" dirty="0" smtClean="0"/>
              <a:t> charity recognized by the IRS</a:t>
            </a:r>
          </a:p>
          <a:p>
            <a:pPr eaLnBrk="1" hangingPunct="1">
              <a:lnSpc>
                <a:spcPct val="80000"/>
              </a:lnSpc>
            </a:pPr>
            <a:endParaRPr lang="en-US" sz="2000" dirty="0" smtClean="0"/>
          </a:p>
          <a:p>
            <a:pPr lvl="1" eaLnBrk="1" hangingPunct="1">
              <a:lnSpc>
                <a:spcPct val="80000"/>
              </a:lnSpc>
            </a:pPr>
            <a:r>
              <a:rPr lang="en-US" sz="1800" dirty="0" smtClean="0"/>
              <a:t>Cannot be given to an individual, and cannot be given to a charity and restricted to for an individual for </a:t>
            </a:r>
            <a:r>
              <a:rPr lang="en-US" sz="1800" u="sng" dirty="0" smtClean="0"/>
              <a:t>personal benefit</a:t>
            </a:r>
            <a:r>
              <a:rPr lang="en-US" sz="1800" dirty="0" smtClean="0"/>
              <a:t>.  </a:t>
            </a:r>
          </a:p>
          <a:p>
            <a:pPr lvl="1" eaLnBrk="1" hangingPunct="1">
              <a:lnSpc>
                <a:spcPct val="80000"/>
              </a:lnSpc>
            </a:pPr>
            <a:endParaRPr lang="en-US" sz="1800" dirty="0" smtClean="0"/>
          </a:p>
          <a:p>
            <a:pPr eaLnBrk="1" hangingPunct="1">
              <a:lnSpc>
                <a:spcPct val="80000"/>
              </a:lnSpc>
            </a:pPr>
            <a:r>
              <a:rPr lang="en-US" sz="2000" dirty="0" smtClean="0"/>
              <a:t>But it can be restricted for a specified charitable purpose, including a specific type of work (aka – done by a researcher)</a:t>
            </a:r>
          </a:p>
          <a:p>
            <a:pPr eaLnBrk="1" hangingPunct="1">
              <a:lnSpc>
                <a:spcPct val="80000"/>
              </a:lnSpc>
            </a:pPr>
            <a:endParaRPr lang="en-US" sz="2000" dirty="0"/>
          </a:p>
          <a:p>
            <a:pPr eaLnBrk="1" hangingPunct="1">
              <a:lnSpc>
                <a:spcPct val="80000"/>
              </a:lnSpc>
            </a:pPr>
            <a:r>
              <a:rPr lang="en-US" sz="2000" dirty="0" smtClean="0"/>
              <a:t>Cannot be a “quid pro quo” transaction (an entirely even exchange of funds for results or services) </a:t>
            </a:r>
          </a:p>
          <a:p>
            <a:pPr eaLnBrk="1" hangingPunct="1">
              <a:lnSpc>
                <a:spcPct val="80000"/>
              </a:lnSpc>
            </a:pPr>
            <a:endParaRPr lang="en-US" sz="2000" dirty="0" smtClean="0"/>
          </a:p>
          <a:p>
            <a:pPr eaLnBrk="1" hangingPunct="1">
              <a:lnSpc>
                <a:spcPct val="80000"/>
              </a:lnSpc>
            </a:pPr>
            <a:r>
              <a:rPr lang="en-US" sz="2000" dirty="0" smtClean="0"/>
              <a:t>But, </a:t>
            </a:r>
            <a:r>
              <a:rPr lang="en-US" sz="2000" dirty="0"/>
              <a:t>t</a:t>
            </a:r>
            <a:r>
              <a:rPr lang="en-US" sz="2000" dirty="0" smtClean="0"/>
              <a:t>here can be a quid pro quo </a:t>
            </a:r>
            <a:r>
              <a:rPr lang="en-US" sz="2000" u="sng" dirty="0" smtClean="0"/>
              <a:t>component</a:t>
            </a:r>
            <a:r>
              <a:rPr lang="en-US" sz="2000" dirty="0" smtClean="0"/>
              <a:t>, and that part </a:t>
            </a:r>
            <a:r>
              <a:rPr lang="en-US" sz="2000" u="sng" dirty="0" smtClean="0"/>
              <a:t>will not</a:t>
            </a:r>
            <a:r>
              <a:rPr lang="en-US" sz="2000" dirty="0" smtClean="0"/>
              <a:t> be tax deductible ( </a:t>
            </a:r>
            <a:r>
              <a:rPr lang="en-US" sz="2000" i="1" dirty="0" smtClean="0"/>
              <a:t>more later</a:t>
            </a:r>
            <a:r>
              <a:rPr lang="en-US" sz="2000" dirty="0" smtClean="0"/>
              <a:t>)</a:t>
            </a:r>
          </a:p>
          <a:p>
            <a:pPr marL="0" indent="0" eaLnBrk="1" hangingPunct="1">
              <a:lnSpc>
                <a:spcPct val="80000"/>
              </a:lnSpc>
              <a:buNone/>
            </a:pPr>
            <a:endParaRPr lang="en-US" sz="1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dirty="0" smtClean="0"/>
              <a:t>Endowment</a:t>
            </a:r>
          </a:p>
        </p:txBody>
      </p:sp>
      <p:sp>
        <p:nvSpPr>
          <p:cNvPr id="56323" name="Rectangle 3"/>
          <p:cNvSpPr>
            <a:spLocks noGrp="1" noChangeArrowheads="1"/>
          </p:cNvSpPr>
          <p:nvPr>
            <p:ph idx="1"/>
          </p:nvPr>
        </p:nvSpPr>
        <p:spPr/>
        <p:txBody>
          <a:bodyPr/>
          <a:lstStyle/>
          <a:p>
            <a:pPr eaLnBrk="1" hangingPunct="1"/>
            <a:r>
              <a:rPr lang="en-US" sz="2400" dirty="0" smtClean="0"/>
              <a:t>A gift given whereby the original gift is not to be expended.</a:t>
            </a:r>
          </a:p>
          <a:p>
            <a:pPr eaLnBrk="1" hangingPunct="1"/>
            <a:r>
              <a:rPr lang="en-US" sz="2400" dirty="0" smtClean="0"/>
              <a:t>It is to be invested, generally with the objective to grow the principal over time by investment returns.</a:t>
            </a:r>
          </a:p>
          <a:p>
            <a:pPr eaLnBrk="1" hangingPunct="1"/>
            <a:r>
              <a:rPr lang="en-US" sz="2400" dirty="0" smtClean="0"/>
              <a:t>Generally invested in diversified portfolios of stocks, fixed income and alternative investments that produce both cash returns of interest and dividends and return in the form of unrealized appreciation (or depreciation, as the case may be!)</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dirty="0" smtClean="0"/>
              <a:t>Endowment</a:t>
            </a:r>
          </a:p>
        </p:txBody>
      </p:sp>
      <p:sp>
        <p:nvSpPr>
          <p:cNvPr id="57347" name="Rectangle 3"/>
          <p:cNvSpPr>
            <a:spLocks noGrp="1" noChangeArrowheads="1"/>
          </p:cNvSpPr>
          <p:nvPr>
            <p:ph idx="1"/>
          </p:nvPr>
        </p:nvSpPr>
        <p:spPr/>
        <p:txBody>
          <a:bodyPr/>
          <a:lstStyle/>
          <a:p>
            <a:pPr eaLnBrk="1" hangingPunct="1"/>
            <a:r>
              <a:rPr lang="en-US" sz="2400" dirty="0" smtClean="0"/>
              <a:t>If the gift cannot be spent, what good then, is the gift? </a:t>
            </a:r>
          </a:p>
          <a:p>
            <a:pPr eaLnBrk="1" hangingPunct="1"/>
            <a:r>
              <a:rPr lang="en-US" sz="2400" dirty="0" smtClean="0"/>
              <a:t>The idea is that </a:t>
            </a:r>
            <a:r>
              <a:rPr lang="en-US" sz="2400" dirty="0" smtClean="0">
                <a:solidFill>
                  <a:schemeClr val="accent1"/>
                </a:solidFill>
              </a:rPr>
              <a:t>a portion </a:t>
            </a:r>
            <a:r>
              <a:rPr lang="en-US" sz="2400" dirty="0" smtClean="0"/>
              <a:t>of the </a:t>
            </a:r>
            <a:r>
              <a:rPr lang="en-US" sz="2400" dirty="0" smtClean="0">
                <a:solidFill>
                  <a:schemeClr val="accent1"/>
                </a:solidFill>
              </a:rPr>
              <a:t>annual investment returns will be used for expenditure</a:t>
            </a:r>
            <a:r>
              <a:rPr lang="en-US" sz="2400" dirty="0" smtClean="0"/>
              <a:t>.  This is called the “endowment spending policy”.  It is set by the policy of the governing board.</a:t>
            </a:r>
          </a:p>
          <a:p>
            <a:pPr eaLnBrk="1" hangingPunct="1"/>
            <a:r>
              <a:rPr lang="en-US" sz="2400" dirty="0" smtClean="0"/>
              <a:t>The unexpended amount of return is retained in the principal, helping to protect it from inflation and thus protect the future “spending streams”.</a:t>
            </a:r>
          </a:p>
          <a:p>
            <a:pPr eaLnBrk="1" hangingPunct="1"/>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dirty="0" smtClean="0"/>
              <a:t>Endowment</a:t>
            </a:r>
          </a:p>
        </p:txBody>
      </p:sp>
      <p:sp>
        <p:nvSpPr>
          <p:cNvPr id="58371" name="Rectangle 3"/>
          <p:cNvSpPr>
            <a:spLocks noGrp="1" noChangeArrowheads="1"/>
          </p:cNvSpPr>
          <p:nvPr>
            <p:ph idx="1"/>
          </p:nvPr>
        </p:nvSpPr>
        <p:spPr/>
        <p:txBody>
          <a:bodyPr/>
          <a:lstStyle/>
          <a:p>
            <a:pPr eaLnBrk="1" hangingPunct="1"/>
            <a:r>
              <a:rPr lang="en-US" sz="2400" dirty="0" smtClean="0"/>
              <a:t>Put another way: Grow the principal, grow the spending.  Purchasing power hopefully stays the same, or improves, over time.</a:t>
            </a:r>
          </a:p>
          <a:p>
            <a:pPr eaLnBrk="1" hangingPunct="1"/>
            <a:r>
              <a:rPr lang="en-US" sz="2400" dirty="0" smtClean="0"/>
              <a:t>The fund lasts forever, done right.  Permanent money is the best kind to have!</a:t>
            </a:r>
          </a:p>
          <a:p>
            <a:pPr eaLnBrk="1" hangingPunct="1"/>
            <a:r>
              <a:rPr lang="en-US" sz="2400" dirty="0" smtClean="0"/>
              <a:t>But yes, a large endowment is needed to produce any reasonably sized spending stream.</a:t>
            </a:r>
          </a:p>
          <a:p>
            <a:pPr eaLnBrk="1" hangingPunct="1">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600" dirty="0" smtClean="0"/>
              <a:t>How Do Investment Return and Payout Calculations Really Work?</a:t>
            </a:r>
          </a:p>
        </p:txBody>
      </p:sp>
      <p:sp>
        <p:nvSpPr>
          <p:cNvPr id="58371" name="Rectangle 3"/>
          <p:cNvSpPr>
            <a:spLocks noGrp="1" noChangeArrowheads="1"/>
          </p:cNvSpPr>
          <p:nvPr>
            <p:ph idx="1"/>
          </p:nvPr>
        </p:nvSpPr>
        <p:spPr/>
        <p:txBody>
          <a:bodyPr/>
          <a:lstStyle/>
          <a:p>
            <a:pPr eaLnBrk="1" hangingPunct="1">
              <a:buNone/>
            </a:pPr>
            <a:r>
              <a:rPr lang="en-US" sz="1800" dirty="0" smtClean="0"/>
              <a:t>Take the example of a new endowed gift of $106,000 on July 1 2013</a:t>
            </a:r>
          </a:p>
          <a:p>
            <a:pPr eaLnBrk="1" hangingPunct="1">
              <a:buNone/>
            </a:pPr>
            <a:r>
              <a:rPr lang="en-US" sz="1800" dirty="0" smtClean="0"/>
              <a:t>$6,000 is taken out for the gift fee</a:t>
            </a:r>
          </a:p>
          <a:p>
            <a:pPr eaLnBrk="1" hangingPunct="1">
              <a:buNone/>
            </a:pPr>
            <a:r>
              <a:rPr lang="en-US" sz="1800" dirty="0" smtClean="0"/>
              <a:t>$100,000 “buys into” the endowment pool</a:t>
            </a:r>
          </a:p>
          <a:p>
            <a:pPr eaLnBrk="1" hangingPunct="1">
              <a:buNone/>
            </a:pPr>
            <a:r>
              <a:rPr lang="en-US" sz="1800" dirty="0" smtClean="0"/>
              <a:t>Buy in is based on the month end value of a single unit in the pool.</a:t>
            </a:r>
          </a:p>
          <a:p>
            <a:pPr eaLnBrk="1" hangingPunct="1">
              <a:buNone/>
            </a:pPr>
            <a:r>
              <a:rPr lang="en-US" sz="1800" dirty="0" smtClean="0"/>
              <a:t>Assume the pool has 10,000,000 units and the value of a unit is $4.00 on June 30, 2013</a:t>
            </a:r>
          </a:p>
          <a:p>
            <a:pPr eaLnBrk="1" hangingPunct="1">
              <a:buNone/>
            </a:pPr>
            <a:r>
              <a:rPr lang="en-US" sz="1800" dirty="0" smtClean="0"/>
              <a:t>This gift would buy $100,000/$4 or 25,000 units</a:t>
            </a:r>
          </a:p>
          <a:p>
            <a:pPr eaLnBrk="1" hangingPunct="1">
              <a:buNone/>
            </a:pPr>
            <a:r>
              <a:rPr lang="en-US" sz="1800" dirty="0" smtClean="0"/>
              <a:t>The pool would now have 10,025,000 units in it.</a:t>
            </a:r>
          </a:p>
          <a:p>
            <a:pPr eaLnBrk="1" hangingPunct="1">
              <a:buNone/>
            </a:pPr>
            <a:endParaRPr lang="en-US" sz="1800" dirty="0" smtClean="0"/>
          </a:p>
          <a:p>
            <a:pPr eaLnBrk="1" hangingPunct="1">
              <a:buNone/>
            </a:pPr>
            <a:r>
              <a:rPr lang="en-US" sz="1800" dirty="0" smtClean="0"/>
              <a:t>Assume the five year average value of a single unit in the pool is now $3.95</a:t>
            </a:r>
          </a:p>
          <a:p>
            <a:pPr eaLnBrk="1" hangingPunct="1">
              <a:buNone/>
            </a:pPr>
            <a:endParaRPr lang="en-US" dirty="0" smtClean="0"/>
          </a:p>
          <a:p>
            <a:pPr eaLnBrk="1" hangingPunct="1">
              <a:buNone/>
            </a:pPr>
            <a:r>
              <a:rPr lang="en-US" dirty="0" smtClean="0"/>
              <a:t> </a:t>
            </a:r>
          </a:p>
          <a:p>
            <a:pPr eaLnBrk="1" hangingPunct="1">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Returns</a:t>
            </a:r>
            <a:endParaRPr lang="en-US" dirty="0"/>
          </a:p>
        </p:txBody>
      </p:sp>
      <p:sp>
        <p:nvSpPr>
          <p:cNvPr id="3" name="Content Placeholder 2"/>
          <p:cNvSpPr>
            <a:spLocks noGrp="1"/>
          </p:cNvSpPr>
          <p:nvPr>
            <p:ph idx="1"/>
          </p:nvPr>
        </p:nvSpPr>
        <p:spPr/>
        <p:txBody>
          <a:bodyPr/>
          <a:lstStyle/>
          <a:p>
            <a:r>
              <a:rPr lang="en-US" sz="1600" dirty="0" smtClean="0"/>
              <a:t>Now lets say that the endowment pool is invested in 80% equities and 20% fixed income.</a:t>
            </a:r>
          </a:p>
          <a:p>
            <a:r>
              <a:rPr lang="en-US" sz="1600" dirty="0" smtClean="0"/>
              <a:t>The overall pool value is $40,000,000 to begin with.</a:t>
            </a:r>
          </a:p>
          <a:p>
            <a:r>
              <a:rPr lang="en-US" sz="1600" dirty="0" smtClean="0"/>
              <a:t>The pool earns the following in returns during the next 12 months:</a:t>
            </a:r>
          </a:p>
          <a:p>
            <a:r>
              <a:rPr lang="en-US" sz="1600" u="sng" dirty="0" smtClean="0"/>
              <a:t>   Cash return</a:t>
            </a:r>
          </a:p>
          <a:p>
            <a:pPr lvl="1"/>
            <a:r>
              <a:rPr lang="en-US" sz="1600" dirty="0" smtClean="0"/>
              <a:t>$40M * 20% * 4% interest	$   320,000	fixed income cash return</a:t>
            </a:r>
          </a:p>
          <a:p>
            <a:pPr lvl="1"/>
            <a:r>
              <a:rPr lang="en-US" sz="1600" dirty="0" smtClean="0"/>
              <a:t>$40M * 80% * 1% dividends	</a:t>
            </a:r>
            <a:r>
              <a:rPr lang="en-US" sz="1600" u="sng" dirty="0" smtClean="0"/>
              <a:t>$   320,000</a:t>
            </a:r>
            <a:r>
              <a:rPr lang="en-US" sz="1600" dirty="0" smtClean="0"/>
              <a:t>	equities cash return</a:t>
            </a:r>
          </a:p>
          <a:p>
            <a:pPr lvl="1">
              <a:buNone/>
            </a:pPr>
            <a:r>
              <a:rPr lang="en-US" sz="1600" dirty="0" smtClean="0"/>
              <a:t>					$   640,000	1.6% cash return</a:t>
            </a:r>
          </a:p>
          <a:p>
            <a:pPr lvl="1">
              <a:buNone/>
            </a:pPr>
            <a:r>
              <a:rPr lang="en-US" sz="1600" u="sng" dirty="0" smtClean="0"/>
              <a:t>Appreciation return</a:t>
            </a:r>
          </a:p>
          <a:p>
            <a:pPr lvl="1"/>
            <a:r>
              <a:rPr lang="en-US" sz="1600" dirty="0" smtClean="0"/>
              <a:t>$40M * 20% * 0%		$               0	fixed income appreciation</a:t>
            </a:r>
          </a:p>
          <a:p>
            <a:pPr lvl="1"/>
            <a:r>
              <a:rPr lang="en-US" sz="1600" dirty="0" smtClean="0"/>
              <a:t>$40M * 80% * 9% 		</a:t>
            </a:r>
            <a:r>
              <a:rPr lang="en-US" sz="1600" u="sng" dirty="0" smtClean="0"/>
              <a:t>$2,880,000</a:t>
            </a:r>
            <a:r>
              <a:rPr lang="en-US" sz="1600" dirty="0" smtClean="0"/>
              <a:t>	equities appreciation</a:t>
            </a:r>
          </a:p>
          <a:p>
            <a:pPr lvl="1">
              <a:buNone/>
            </a:pPr>
            <a:r>
              <a:rPr lang="en-US" sz="1800" dirty="0" smtClean="0"/>
              <a:t>					$2,880,000	7.2% appreciation return</a:t>
            </a:r>
          </a:p>
          <a:p>
            <a:pPr lvl="1">
              <a:buNone/>
            </a:pPr>
            <a:r>
              <a:rPr lang="en-US" sz="1800" dirty="0" smtClean="0"/>
              <a:t>Total Return			$3,520,000	8.8% overall return</a:t>
            </a:r>
          </a:p>
          <a:p>
            <a:pPr lvl="1">
              <a:buNone/>
            </a:pPr>
            <a:r>
              <a:rPr lang="en-US" sz="1800" dirty="0" smtClean="0"/>
              <a:t>New Market Value		$43,520,000	Before payout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Payout</a:t>
            </a:r>
            <a:endParaRPr lang="en-US" dirty="0"/>
          </a:p>
        </p:txBody>
      </p:sp>
      <p:sp>
        <p:nvSpPr>
          <p:cNvPr id="3" name="Content Placeholder 2"/>
          <p:cNvSpPr>
            <a:spLocks noGrp="1"/>
          </p:cNvSpPr>
          <p:nvPr>
            <p:ph idx="1"/>
          </p:nvPr>
        </p:nvSpPr>
        <p:spPr/>
        <p:txBody>
          <a:bodyPr/>
          <a:lstStyle/>
          <a:p>
            <a:pPr>
              <a:buNone/>
            </a:pPr>
            <a:r>
              <a:rPr lang="en-US" sz="1600" dirty="0" smtClean="0"/>
              <a:t>Calculation of overall fund payout:</a:t>
            </a:r>
          </a:p>
          <a:p>
            <a:r>
              <a:rPr lang="en-US" sz="1600" dirty="0" smtClean="0"/>
              <a:t>10,025,000 units X 4.75% X $3.95 5 year </a:t>
            </a:r>
            <a:r>
              <a:rPr lang="en-US" sz="1600" dirty="0" err="1" smtClean="0"/>
              <a:t>avg</a:t>
            </a:r>
            <a:r>
              <a:rPr lang="en-US" sz="1600" dirty="0" smtClean="0"/>
              <a:t> value of a unit = $1,880,940 in payout.</a:t>
            </a:r>
          </a:p>
          <a:p>
            <a:pPr>
              <a:buNone/>
            </a:pPr>
            <a:r>
              <a:rPr lang="en-US" sz="1600" dirty="0" smtClean="0"/>
              <a:t>Calculation of new fund market value:</a:t>
            </a:r>
          </a:p>
          <a:p>
            <a:r>
              <a:rPr lang="en-US" sz="1600" dirty="0" smtClean="0"/>
              <a:t>New ending market value of the pool overall is $43,520,000 less $1,880,940 in payout = $41,639,060 or $4.153 per unit.</a:t>
            </a:r>
          </a:p>
          <a:p>
            <a:pPr>
              <a:buNone/>
            </a:pPr>
            <a:endParaRPr lang="en-US" sz="1600" dirty="0" smtClean="0"/>
          </a:p>
          <a:p>
            <a:pPr>
              <a:buNone/>
            </a:pPr>
            <a:r>
              <a:rPr lang="en-US" sz="1600" dirty="0" smtClean="0"/>
              <a:t>For the new endowment:</a:t>
            </a:r>
          </a:p>
          <a:p>
            <a:pPr>
              <a:buNone/>
            </a:pPr>
            <a:r>
              <a:rPr lang="en-US" sz="1600" dirty="0" smtClean="0"/>
              <a:t>Payout</a:t>
            </a:r>
          </a:p>
          <a:p>
            <a:r>
              <a:rPr lang="en-US" sz="1600" dirty="0" smtClean="0"/>
              <a:t>25,000 units X 4.75% X $3.95 5 year </a:t>
            </a:r>
            <a:r>
              <a:rPr lang="en-US" sz="1600" dirty="0" err="1" smtClean="0"/>
              <a:t>avg</a:t>
            </a:r>
            <a:r>
              <a:rPr lang="en-US" sz="1600" dirty="0" smtClean="0"/>
              <a:t> value of a unit = $4,690 in payout</a:t>
            </a:r>
          </a:p>
          <a:p>
            <a:pPr>
              <a:buNone/>
            </a:pPr>
            <a:r>
              <a:rPr lang="en-US" sz="1600" dirty="0" smtClean="0"/>
              <a:t>Market Value</a:t>
            </a:r>
          </a:p>
          <a:p>
            <a:r>
              <a:rPr lang="en-US" sz="1600" dirty="0" smtClean="0"/>
              <a:t>New market value of the fund = 25,000 units * $4.153/unit = $103,825</a:t>
            </a:r>
          </a:p>
          <a:p>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905000" y="1524000"/>
          <a:ext cx="45720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981200" y="4114800"/>
          <a:ext cx="4572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57200" y="704088"/>
            <a:ext cx="8305800" cy="743712"/>
          </a:xfrm>
        </p:spPr>
        <p:txBody>
          <a:bodyPr>
            <a:normAutofit/>
          </a:bodyPr>
          <a:lstStyle/>
          <a:p>
            <a:r>
              <a:rPr lang="en-US" sz="3600" dirty="0" smtClean="0"/>
              <a:t>Our new fund:</a:t>
            </a:r>
            <a:endParaRPr lang="en-US" sz="3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9150"/>
            <a:ext cx="77724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View Image">
            <a:hlinkClick r:id="rId2"/>
          </p:cNvPr>
          <p:cNvPicPr>
            <a:picLocks noChangeAspect="1" noChangeArrowheads="1"/>
          </p:cNvPicPr>
          <p:nvPr/>
        </p:nvPicPr>
        <p:blipFill>
          <a:blip r:embed="rId3" cstate="print"/>
          <a:srcRect/>
          <a:stretch>
            <a:fillRect/>
          </a:stretch>
        </p:blipFill>
        <p:spPr bwMode="auto">
          <a:xfrm>
            <a:off x="2971800" y="1600200"/>
            <a:ext cx="3657600" cy="3657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305800" cy="114300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57200" y="704850"/>
            <a:ext cx="8229600" cy="742950"/>
          </a:xfrm>
        </p:spPr>
        <p:txBody>
          <a:bodyPr/>
          <a:lstStyle/>
          <a:p>
            <a:pPr eaLnBrk="1" hangingPunct="1"/>
            <a:r>
              <a:rPr lang="en-US" sz="3600" dirty="0" smtClean="0"/>
              <a:t>What is a Grant?</a:t>
            </a:r>
          </a:p>
        </p:txBody>
      </p:sp>
      <p:sp>
        <p:nvSpPr>
          <p:cNvPr id="9219" name="Rectangle 1027"/>
          <p:cNvSpPr>
            <a:spLocks noGrp="1" noChangeArrowheads="1"/>
          </p:cNvSpPr>
          <p:nvPr>
            <p:ph idx="1"/>
          </p:nvPr>
        </p:nvSpPr>
        <p:spPr>
          <a:xfrm>
            <a:off x="838200" y="1524000"/>
            <a:ext cx="7769225" cy="4876800"/>
          </a:xfrm>
        </p:spPr>
        <p:txBody>
          <a:bodyPr/>
          <a:lstStyle/>
          <a:p>
            <a:pPr marL="0" indent="0" eaLnBrk="1" fontAlgn="auto" hangingPunct="1">
              <a:lnSpc>
                <a:spcPct val="80000"/>
              </a:lnSpc>
              <a:spcAft>
                <a:spcPts val="0"/>
              </a:spcAft>
              <a:buClr>
                <a:schemeClr val="accent3"/>
              </a:buClr>
              <a:buNone/>
              <a:defRPr/>
            </a:pPr>
            <a:endParaRPr lang="en-US" sz="2400" dirty="0" smtClean="0"/>
          </a:p>
          <a:p>
            <a:pPr marL="274320" indent="-274320" eaLnBrk="1" fontAlgn="auto" hangingPunct="1">
              <a:lnSpc>
                <a:spcPct val="80000"/>
              </a:lnSpc>
              <a:spcAft>
                <a:spcPts val="0"/>
              </a:spcAft>
              <a:buClr>
                <a:schemeClr val="accent3"/>
              </a:buClr>
              <a:defRPr/>
            </a:pPr>
            <a:r>
              <a:rPr lang="en-US" sz="2400" dirty="0" smtClean="0"/>
              <a:t>Obligates the recipient to provide something or perform a service </a:t>
            </a:r>
            <a:r>
              <a:rPr lang="en-US" sz="2400" dirty="0" smtClean="0">
                <a:solidFill>
                  <a:srgbClr val="FF0000"/>
                </a:solidFill>
              </a:rPr>
              <a:t>of more than incidental significance </a:t>
            </a:r>
            <a:r>
              <a:rPr lang="en-US" sz="2400" dirty="0" smtClean="0"/>
              <a:t>to the grantor. </a:t>
            </a:r>
          </a:p>
          <a:p>
            <a:pPr marL="274320" indent="-274320" eaLnBrk="1" fontAlgn="auto" hangingPunct="1">
              <a:lnSpc>
                <a:spcPct val="80000"/>
              </a:lnSpc>
              <a:spcAft>
                <a:spcPts val="0"/>
              </a:spcAft>
              <a:buClr>
                <a:schemeClr val="accent3"/>
              </a:buClr>
              <a:defRPr/>
            </a:pPr>
            <a:r>
              <a:rPr lang="en-US" sz="2400" dirty="0" smtClean="0"/>
              <a:t>Meaning??? </a:t>
            </a:r>
          </a:p>
          <a:p>
            <a:pPr marL="274320" indent="-274320" eaLnBrk="1" fontAlgn="auto" hangingPunct="1">
              <a:lnSpc>
                <a:spcPct val="80000"/>
              </a:lnSpc>
              <a:spcAft>
                <a:spcPts val="0"/>
              </a:spcAft>
              <a:buClr>
                <a:schemeClr val="accent3"/>
              </a:buClr>
              <a:defRPr/>
            </a:pPr>
            <a:r>
              <a:rPr lang="en-US" sz="2400" dirty="0" smtClean="0"/>
              <a:t>Grants have “</a:t>
            </a:r>
            <a:r>
              <a:rPr lang="en-US" sz="2400" b="1" dirty="0" smtClean="0">
                <a:solidFill>
                  <a:srgbClr val="FF0000"/>
                </a:solidFill>
              </a:rPr>
              <a:t>terms and conditions</a:t>
            </a:r>
            <a:r>
              <a:rPr lang="en-US" sz="2400" dirty="0" smtClean="0"/>
              <a:t>” such as reporting requirements, budgets, performance dates, return and expiration of funds, audit requirements, indemnifications, IP rights, etc.</a:t>
            </a:r>
          </a:p>
          <a:p>
            <a:pPr marL="274320" indent="-274320" eaLnBrk="1" fontAlgn="auto" hangingPunct="1">
              <a:lnSpc>
                <a:spcPct val="80000"/>
              </a:lnSpc>
              <a:spcAft>
                <a:spcPts val="0"/>
              </a:spcAft>
              <a:buClr>
                <a:schemeClr val="accent3"/>
              </a:buClr>
              <a:defRPr/>
            </a:pPr>
            <a:r>
              <a:rPr lang="en-US" sz="2400" dirty="0" smtClean="0"/>
              <a:t>BUT…If from a </a:t>
            </a:r>
            <a:r>
              <a:rPr lang="en-US" sz="2400" u="sng" dirty="0" smtClean="0"/>
              <a:t>private source (</a:t>
            </a:r>
            <a:r>
              <a:rPr lang="en-US" sz="2400" u="sng" dirty="0" err="1" smtClean="0"/>
              <a:t>ie</a:t>
            </a:r>
            <a:r>
              <a:rPr lang="en-US" sz="2400" u="sng" dirty="0" smtClean="0"/>
              <a:t>..non government)</a:t>
            </a:r>
            <a:r>
              <a:rPr lang="en-US" sz="2400" dirty="0" smtClean="0"/>
              <a:t>, the intention is still charitable, and the requirements are more of a detailed reporting nature within a time frame</a:t>
            </a:r>
            <a:r>
              <a:rPr lang="en-US" sz="2400" b="1" dirty="0"/>
              <a:t> </a:t>
            </a:r>
            <a:r>
              <a:rPr lang="en-US" sz="2400" b="1" dirty="0" smtClean="0"/>
              <a:t>– </a:t>
            </a:r>
            <a:r>
              <a:rPr lang="en-US" sz="2400" b="1" dirty="0" smtClean="0">
                <a:solidFill>
                  <a:schemeClr val="accent1"/>
                </a:solidFill>
              </a:rPr>
              <a:t>so these will be counted as Private Support </a:t>
            </a:r>
            <a:r>
              <a:rPr lang="en-US" sz="2400" b="1" dirty="0" smtClean="0">
                <a:solidFill>
                  <a:schemeClr val="accent1"/>
                </a:solidFill>
                <a:sym typeface="Wingdings" panose="05000000000000000000" pitchFamily="2" charset="2"/>
              </a:rPr>
              <a:t>!</a:t>
            </a:r>
            <a:endParaRPr lang="en-US" sz="2400" b="1" dirty="0" smtClean="0">
              <a:solidFill>
                <a:schemeClr val="accent1"/>
              </a:solidFill>
            </a:endParaRPr>
          </a:p>
          <a:p>
            <a:pPr marL="609600" indent="-609600" eaLnBrk="1" hangingPunct="1">
              <a:lnSpc>
                <a:spcPct val="90000"/>
              </a:lnSpc>
              <a:buFontTx/>
              <a:buNone/>
              <a:defRPr/>
            </a:pPr>
            <a:endParaRPr lang="en-US" b="1" u="sng" dirty="0" smtClean="0">
              <a:solidFill>
                <a:srgbClr val="CC6600"/>
              </a:solidFill>
            </a:endParaRPr>
          </a:p>
          <a:p>
            <a:pPr marL="609600" indent="-609600" eaLnBrk="1" hangingPunct="1">
              <a:lnSpc>
                <a:spcPct val="90000"/>
              </a:lnSpc>
              <a:buFontTx/>
              <a:buNone/>
              <a:defRPr/>
            </a:pPr>
            <a:endParaRPr lang="en-US" sz="4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53399"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49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10362</TotalTime>
  <Words>4022</Words>
  <Application>Microsoft Office PowerPoint</Application>
  <PresentationFormat>On-screen Show (4:3)</PresentationFormat>
  <Paragraphs>529</Paragraphs>
  <Slides>79</Slides>
  <Notes>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Flow</vt:lpstr>
      <vt:lpstr> Gift Processing   UC San Diego</vt:lpstr>
      <vt:lpstr>Agenda</vt:lpstr>
      <vt:lpstr>Agenda</vt:lpstr>
      <vt:lpstr>Call Outs</vt:lpstr>
      <vt:lpstr>  Definitions</vt:lpstr>
      <vt:lpstr>So…What is a Charitable Gift?  </vt:lpstr>
      <vt:lpstr>WHAT MAKES A GIFT TAX DEDUCTIBLE?</vt:lpstr>
      <vt:lpstr>What is a Grant?</vt:lpstr>
      <vt:lpstr>PowerPoint Presentation</vt:lpstr>
      <vt:lpstr>Private Grant Recording</vt:lpstr>
      <vt:lpstr>Overarching Guidelines</vt:lpstr>
      <vt:lpstr>Gift Processing Website</vt:lpstr>
      <vt:lpstr>What is necessary to Process a Gift?</vt:lpstr>
      <vt:lpstr>    What Is Necessary to Process a Gift?</vt:lpstr>
      <vt:lpstr>Legal Entity: UC Regents or UCSD Foundation?</vt:lpstr>
      <vt:lpstr>Regents vs. Foundation??</vt:lpstr>
      <vt:lpstr>Two Legal Charities</vt:lpstr>
      <vt:lpstr>Campus Foundations</vt:lpstr>
      <vt:lpstr>How Do I Select the Charity?</vt:lpstr>
      <vt:lpstr>GUIDELINES ON DIRECTING A DONOR’S GIFT TO THE REGENTS OR THE UC SAN DIEGO FOUNDATION There are various administrative and donor relations advantages to be considered in directing a donor’s gift. In particular, the UC San Diego Foundation is geared to handle high volume funds (many gifts solicited for the same purpose.), ongoing funds (those that will continue to receive gifts in the future) and endowed gifts.  The Regents is primarily geared to handle individual one time gifts, particularly those for current expenditure.   OF NOTE: Except for in-kind gifts to be held and retained by UCSD, any gift may be made to EITHER entity! OF NOTE: All gifts are counted for private support and credit to Development should be done regardless of the entity!</vt:lpstr>
      <vt:lpstr>    Documentation</vt:lpstr>
      <vt:lpstr>What does the gift document need to contain?</vt:lpstr>
      <vt:lpstr>PowerPoint Presentation</vt:lpstr>
      <vt:lpstr>A Fund</vt:lpstr>
      <vt:lpstr>PowerPoint Presentation</vt:lpstr>
      <vt:lpstr>PowerPoint Presentation</vt:lpstr>
      <vt:lpstr>PowerPoint Presentation</vt:lpstr>
      <vt:lpstr>PowerPoint Presentation</vt:lpstr>
      <vt:lpstr>A Fund</vt:lpstr>
      <vt:lpstr>FUND TYPES</vt:lpstr>
      <vt:lpstr>ESP CRM - Chart of Accts Example</vt:lpstr>
      <vt:lpstr>Gift Acceptance</vt:lpstr>
      <vt:lpstr>PowerPoint Presentation</vt:lpstr>
      <vt:lpstr>Gift Acceptance </vt:lpstr>
      <vt:lpstr>  Payment Types/Delivery of Asset</vt:lpstr>
      <vt:lpstr>Gifts of Marketable Securities</vt:lpstr>
      <vt:lpstr>Gifts in Kind</vt:lpstr>
      <vt:lpstr>Gifts in Kind                               </vt:lpstr>
      <vt:lpstr>Gifts in Kind</vt:lpstr>
      <vt:lpstr>Review/Entry/Allocation/Accounting</vt:lpstr>
      <vt:lpstr>What happens to a Foundation gift once processed into the database?</vt:lpstr>
      <vt:lpstr>Foundation Gift Fund Process</vt:lpstr>
      <vt:lpstr>Spending a Foundation Gift</vt:lpstr>
      <vt:lpstr>How is a Gift Expended Once in UCSD?</vt:lpstr>
      <vt:lpstr>What happens to a Regents Gift once processed?</vt:lpstr>
      <vt:lpstr>Regents Gift Fund Process</vt:lpstr>
      <vt:lpstr>How is a Gift Expended Once in UCSD?  </vt:lpstr>
      <vt:lpstr>How Will I Know if a Gift is Expended?</vt:lpstr>
      <vt:lpstr>Planned Gifts</vt:lpstr>
      <vt:lpstr>POLICIES and REFERENCES</vt:lpstr>
      <vt:lpstr>Forms</vt:lpstr>
      <vt:lpstr>GIFT PROCESSING BLINK SITE</vt:lpstr>
      <vt:lpstr>Other Policy References</vt:lpstr>
      <vt:lpstr>Special Events – Special Rules</vt:lpstr>
      <vt:lpstr>Event Tickets</vt:lpstr>
      <vt:lpstr>HOW TO DISCLOSE “quid pro quo?”</vt:lpstr>
      <vt:lpstr>IRS Disclosure Regs and Example</vt:lpstr>
      <vt:lpstr>IRS Penalties</vt:lpstr>
      <vt:lpstr>UCSD Ticket/Table Disclosure Example</vt:lpstr>
      <vt:lpstr>Raffles</vt:lpstr>
      <vt:lpstr>Auctions</vt:lpstr>
      <vt:lpstr>Auctions, cont.</vt:lpstr>
      <vt:lpstr>Sponsorships</vt:lpstr>
      <vt:lpstr>Sponsorships</vt:lpstr>
      <vt:lpstr>Underwriting</vt:lpstr>
      <vt:lpstr>What is Private Support?</vt:lpstr>
      <vt:lpstr>PowerPoint Presentation</vt:lpstr>
      <vt:lpstr>PowerPoint Presentation</vt:lpstr>
      <vt:lpstr>Private Support Reporting- Example</vt:lpstr>
      <vt:lpstr>Endowment</vt:lpstr>
      <vt:lpstr>Endowment</vt:lpstr>
      <vt:lpstr>Endowment</vt:lpstr>
      <vt:lpstr>How Do Investment Return and Payout Calculations Really Work?</vt:lpstr>
      <vt:lpstr>Investment Returns</vt:lpstr>
      <vt:lpstr>Calculation of Payout</vt:lpstr>
      <vt:lpstr>Our new fund:</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UCSD Gift Processing</dc:title>
  <dc:creator>Shaver, Marlene</dc:creator>
  <cp:lastModifiedBy>Terry, Kathleen</cp:lastModifiedBy>
  <cp:revision>258</cp:revision>
  <cp:lastPrinted>2015-08-07T04:07:10Z</cp:lastPrinted>
  <dcterms:modified xsi:type="dcterms:W3CDTF">2016-03-15T22:13:48Z</dcterms:modified>
</cp:coreProperties>
</file>